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054429"/>
            <a:ext cx="7556421" cy="1417558"/>
          </a:xfrm>
          <a:prstGeom prst="rect">
            <a:avLst/>
          </a:prstGeom>
          <a:noFill/>
          <a:ln/>
        </p:spPr>
        <p:txBody>
          <a:bodyPr wrap="square" lIns="0" tIns="0" rIns="0" bIns="0" rtlCol="0" anchor="t"/>
          <a:lstStyle/>
          <a:p>
            <a:pPr algn="l"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SafeGuard: A Tool That Protect Women Online</a:t>
            </a:r>
            <a:endParaRPr lang="en-US" sz="4450" dirty="0"/>
          </a:p>
        </p:txBody>
      </p:sp>
      <p:sp>
        <p:nvSpPr>
          <p:cNvPr id="4" name="Text 1"/>
          <p:cNvSpPr/>
          <p:nvPr/>
        </p:nvSpPr>
        <p:spPr>
          <a:xfrm>
            <a:off x="6280190" y="4812149"/>
            <a:ext cx="7556421" cy="362903"/>
          </a:xfrm>
          <a:prstGeom prst="rect">
            <a:avLst/>
          </a:prstGeom>
          <a:noFill/>
          <a:ln/>
        </p:spPr>
        <p:txBody>
          <a:bodyPr wrap="none" lIns="0" tIns="0" rIns="0" bIns="0" rtlCol="0" anchor="t"/>
          <a:lstStyle/>
          <a:p>
            <a:pPr algn="ctr" indent="0" marL="0">
              <a:lnSpc>
                <a:spcPts val="2850"/>
              </a:lnSpc>
              <a:buNone/>
            </a:pPr>
            <a:r>
              <a:rPr lang="en-US" sz="1750" dirty="0">
                <a:solidFill>
                  <a:srgbClr val="E5E0DF"/>
                </a:solidFill>
                <a:latin typeface="Inter" pitchFamily="34" charset="0"/>
                <a:ea typeface="Inter" pitchFamily="34" charset="-122"/>
                <a:cs typeface="Inter" pitchFamily="34" charset="-120"/>
              </a:rPr>
              <a:t>Privacy, Stalking Defense &amp; Harassment Detection</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92612"/>
            <a:ext cx="10667167"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The Digital Danger Women Face Today</a:t>
            </a:r>
            <a:endParaRPr lang="en-US" sz="4450" dirty="0"/>
          </a:p>
        </p:txBody>
      </p:sp>
      <p:sp>
        <p:nvSpPr>
          <p:cNvPr id="3" name="Text 1"/>
          <p:cNvSpPr/>
          <p:nvPr/>
        </p:nvSpPr>
        <p:spPr>
          <a:xfrm>
            <a:off x="793790" y="2310051"/>
            <a:ext cx="3660338" cy="748427"/>
          </a:xfrm>
          <a:prstGeom prst="rect">
            <a:avLst/>
          </a:prstGeom>
          <a:noFill/>
          <a:ln/>
        </p:spPr>
        <p:txBody>
          <a:bodyPr wrap="none" lIns="0" tIns="0" rIns="0" bIns="0" rtlCol="0" anchor="t"/>
          <a:lstStyle/>
          <a:p>
            <a:pPr algn="ctr" indent="0" marL="0">
              <a:lnSpc>
                <a:spcPts val="5850"/>
              </a:lnSpc>
              <a:buNone/>
            </a:pPr>
            <a:r>
              <a:rPr lang="en-US" sz="5850" b="1" dirty="0">
                <a:solidFill>
                  <a:srgbClr val="E5E0DF"/>
                </a:solidFill>
                <a:latin typeface="Inter Bold" pitchFamily="34" charset="0"/>
                <a:ea typeface="Inter Bold" pitchFamily="34" charset="-122"/>
                <a:cs typeface="Inter Bold" pitchFamily="34" charset="-120"/>
              </a:rPr>
              <a:t>70%</a:t>
            </a:r>
            <a:endParaRPr lang="en-US" sz="5850" dirty="0"/>
          </a:p>
        </p:txBody>
      </p:sp>
      <p:sp>
        <p:nvSpPr>
          <p:cNvPr id="4" name="Text 2"/>
          <p:cNvSpPr/>
          <p:nvPr/>
        </p:nvSpPr>
        <p:spPr>
          <a:xfrm>
            <a:off x="1206341" y="3341846"/>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Women Targeted</a:t>
            </a:r>
            <a:endParaRPr lang="en-US" sz="2200" dirty="0"/>
          </a:p>
        </p:txBody>
      </p:sp>
      <p:sp>
        <p:nvSpPr>
          <p:cNvPr id="5" name="Text 3"/>
          <p:cNvSpPr/>
          <p:nvPr/>
        </p:nvSpPr>
        <p:spPr>
          <a:xfrm>
            <a:off x="793790" y="3922990"/>
            <a:ext cx="3660338" cy="725805"/>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Inter" pitchFamily="34" charset="0"/>
                <a:ea typeface="Inter" pitchFamily="34" charset="-122"/>
                <a:cs typeface="Inter" pitchFamily="34" charset="-120"/>
              </a:rPr>
              <a:t>Experience technology-facilitated gender-based violence globally</a:t>
            </a:r>
            <a:endParaRPr lang="en-US" sz="1750" dirty="0"/>
          </a:p>
        </p:txBody>
      </p:sp>
      <p:sp>
        <p:nvSpPr>
          <p:cNvPr id="6" name="Text 4"/>
          <p:cNvSpPr/>
          <p:nvPr/>
        </p:nvSpPr>
        <p:spPr>
          <a:xfrm>
            <a:off x="4737616" y="2310051"/>
            <a:ext cx="3660458" cy="748427"/>
          </a:xfrm>
          <a:prstGeom prst="rect">
            <a:avLst/>
          </a:prstGeom>
          <a:noFill/>
          <a:ln/>
        </p:spPr>
        <p:txBody>
          <a:bodyPr wrap="none" lIns="0" tIns="0" rIns="0" bIns="0" rtlCol="0" anchor="t"/>
          <a:lstStyle/>
          <a:p>
            <a:pPr algn="ctr" indent="0" marL="0">
              <a:lnSpc>
                <a:spcPts val="5850"/>
              </a:lnSpc>
              <a:buNone/>
            </a:pPr>
            <a:r>
              <a:rPr lang="en-US" sz="5850" b="1" dirty="0">
                <a:solidFill>
                  <a:srgbClr val="E5E0DF"/>
                </a:solidFill>
                <a:latin typeface="Inter Bold" pitchFamily="34" charset="0"/>
                <a:ea typeface="Inter Bold" pitchFamily="34" charset="-122"/>
                <a:cs typeface="Inter Bold" pitchFamily="34" charset="-120"/>
              </a:rPr>
              <a:t>85%</a:t>
            </a:r>
            <a:endParaRPr lang="en-US" sz="5850" dirty="0"/>
          </a:p>
        </p:txBody>
      </p:sp>
      <p:sp>
        <p:nvSpPr>
          <p:cNvPr id="7" name="Text 5"/>
          <p:cNvSpPr/>
          <p:nvPr/>
        </p:nvSpPr>
        <p:spPr>
          <a:xfrm>
            <a:off x="5150168" y="3341846"/>
            <a:ext cx="2835235" cy="354330"/>
          </a:xfrm>
          <a:prstGeom prst="rect">
            <a:avLst/>
          </a:prstGeom>
          <a:noFill/>
          <a:ln/>
        </p:spPr>
        <p:txBody>
          <a:bodyPr wrap="none" lIns="0" tIns="0" rIns="0" bIns="0" rtlCol="0" anchor="t"/>
          <a:lstStyle/>
          <a:p>
            <a:pPr algn="ctr"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Escalation Risk</a:t>
            </a:r>
            <a:endParaRPr lang="en-US" sz="2200" dirty="0"/>
          </a:p>
        </p:txBody>
      </p:sp>
      <p:sp>
        <p:nvSpPr>
          <p:cNvPr id="8" name="Text 6"/>
          <p:cNvSpPr/>
          <p:nvPr/>
        </p:nvSpPr>
        <p:spPr>
          <a:xfrm>
            <a:off x="4737616" y="3922990"/>
            <a:ext cx="3660458" cy="725805"/>
          </a:xfrm>
          <a:prstGeom prst="rect">
            <a:avLst/>
          </a:prstGeom>
          <a:noFill/>
          <a:ln/>
        </p:spPr>
        <p:txBody>
          <a:bodyPr wrap="square" lIns="0" tIns="0" rIns="0" bIns="0" rtlCol="0" anchor="t"/>
          <a:lstStyle/>
          <a:p>
            <a:pPr algn="ctr" indent="0" marL="0">
              <a:lnSpc>
                <a:spcPts val="2850"/>
              </a:lnSpc>
              <a:buNone/>
            </a:pPr>
            <a:r>
              <a:rPr lang="en-US" sz="1750" dirty="0">
                <a:solidFill>
                  <a:srgbClr val="E5E0DF"/>
                </a:solidFill>
                <a:latin typeface="Inter" pitchFamily="34" charset="0"/>
                <a:ea typeface="Inter" pitchFamily="34" charset="-122"/>
                <a:cs typeface="Inter" pitchFamily="34" charset="-120"/>
              </a:rPr>
              <a:t>Digital abuse escalates to offline threats</a:t>
            </a:r>
            <a:endParaRPr lang="en-US" sz="1750" dirty="0"/>
          </a:p>
        </p:txBody>
      </p:sp>
      <p:sp>
        <p:nvSpPr>
          <p:cNvPr id="9" name="Text 7"/>
          <p:cNvSpPr/>
          <p:nvPr/>
        </p:nvSpPr>
        <p:spPr>
          <a:xfrm>
            <a:off x="793790" y="4903946"/>
            <a:ext cx="7604284" cy="1088708"/>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Digital abuse threatens safety at home, work, and public spaces. New threats include AI-driven deepfakes and doxing, exposing women's private lives to public harm with devastating consequences.</a:t>
            </a:r>
            <a:endParaRPr lang="en-US" sz="1750" dirty="0"/>
          </a:p>
        </p:txBody>
      </p:sp>
      <p:pic>
        <p:nvPicPr>
          <p:cNvPr id="10" name="Image 0" descr="preencoded.png">    </p:cNvPr>
          <p:cNvPicPr>
            <a:picLocks noChangeAspect="1"/>
          </p:cNvPicPr>
          <p:nvPr/>
        </p:nvPicPr>
        <p:blipFill>
          <a:blip r:embed="rId1"/>
          <a:stretch>
            <a:fillRect/>
          </a:stretch>
        </p:blipFill>
        <p:spPr>
          <a:xfrm>
            <a:off x="8959096" y="2196703"/>
            <a:ext cx="4885015" cy="48850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630686"/>
          </a:xfrm>
          <a:prstGeom prst="rect">
            <a:avLst/>
          </a:prstGeom>
        </p:spPr>
      </p:pic>
      <p:sp>
        <p:nvSpPr>
          <p:cNvPr id="3" name="Text 0"/>
          <p:cNvSpPr/>
          <p:nvPr/>
        </p:nvSpPr>
        <p:spPr>
          <a:xfrm>
            <a:off x="736521" y="3209330"/>
            <a:ext cx="13157359" cy="1315164"/>
          </a:xfrm>
          <a:prstGeom prst="rect">
            <a:avLst/>
          </a:prstGeom>
          <a:noFill/>
          <a:ln/>
        </p:spPr>
        <p:txBody>
          <a:bodyPr wrap="square" lIns="0" tIns="0" rIns="0" bIns="0" rtlCol="0" anchor="t"/>
          <a:lstStyle/>
          <a:p>
            <a:pPr algn="l" indent="0" marL="0">
              <a:lnSpc>
                <a:spcPts val="5150"/>
              </a:lnSpc>
              <a:buNone/>
            </a:pPr>
            <a:r>
              <a:rPr lang="en-US" sz="4100" b="1" dirty="0">
                <a:solidFill>
                  <a:srgbClr val="FFFFFF"/>
                </a:solidFill>
                <a:latin typeface="Inter Bold" pitchFamily="34" charset="0"/>
                <a:ea typeface="Inter Bold" pitchFamily="34" charset="-122"/>
                <a:cs typeface="Inter Bold" pitchFamily="34" charset="-120"/>
              </a:rPr>
              <a:t>Understanding Technology-Facilitated Gender-Based Violence</a:t>
            </a:r>
            <a:endParaRPr lang="en-US" sz="4100" dirty="0"/>
          </a:p>
        </p:txBody>
      </p:sp>
      <p:sp>
        <p:nvSpPr>
          <p:cNvPr id="4" name="Shape 1"/>
          <p:cNvSpPr/>
          <p:nvPr/>
        </p:nvSpPr>
        <p:spPr>
          <a:xfrm>
            <a:off x="736521" y="4840129"/>
            <a:ext cx="4245531" cy="1901190"/>
          </a:xfrm>
          <a:prstGeom prst="roundRect">
            <a:avLst>
              <a:gd name="adj" fmla="val 4649"/>
            </a:avLst>
          </a:prstGeom>
          <a:solidFill>
            <a:srgbClr val="110080"/>
          </a:solidFill>
          <a:ln w="7620">
            <a:solidFill>
              <a:srgbClr val="2A1999"/>
            </a:solidFill>
            <a:prstDash val="solid"/>
          </a:ln>
        </p:spPr>
      </p:sp>
      <p:sp>
        <p:nvSpPr>
          <p:cNvPr id="5" name="Text 2"/>
          <p:cNvSpPr/>
          <p:nvPr/>
        </p:nvSpPr>
        <p:spPr>
          <a:xfrm>
            <a:off x="954524" y="5058132"/>
            <a:ext cx="2630686" cy="328851"/>
          </a:xfrm>
          <a:prstGeom prst="rect">
            <a:avLst/>
          </a:prstGeom>
          <a:noFill/>
          <a:ln/>
        </p:spPr>
        <p:txBody>
          <a:bodyPr wrap="none" lIns="0" tIns="0" rIns="0" bIns="0" rtlCol="0" anchor="t"/>
          <a:lstStyle/>
          <a:p>
            <a:pPr algn="l" indent="0" marL="0">
              <a:lnSpc>
                <a:spcPts val="2550"/>
              </a:lnSpc>
              <a:buNone/>
            </a:pPr>
            <a:r>
              <a:rPr lang="en-US" sz="2050" b="1" dirty="0">
                <a:solidFill>
                  <a:srgbClr val="E5E0DF"/>
                </a:solidFill>
                <a:latin typeface="Inter Bold" pitchFamily="34" charset="0"/>
                <a:ea typeface="Inter Bold" pitchFamily="34" charset="-122"/>
                <a:cs typeface="Inter Bold" pitchFamily="34" charset="-120"/>
              </a:rPr>
              <a:t>Digital Stalking</a:t>
            </a:r>
            <a:endParaRPr lang="en-US" sz="2050" dirty="0"/>
          </a:p>
        </p:txBody>
      </p:sp>
      <p:sp>
        <p:nvSpPr>
          <p:cNvPr id="6" name="Text 3"/>
          <p:cNvSpPr/>
          <p:nvPr/>
        </p:nvSpPr>
        <p:spPr>
          <a:xfrm>
            <a:off x="954524" y="5513189"/>
            <a:ext cx="3809524" cy="1010126"/>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Inter" pitchFamily="34" charset="0"/>
                <a:ea typeface="Inter" pitchFamily="34" charset="-122"/>
                <a:cs typeface="Inter" pitchFamily="34" charset="-120"/>
              </a:rPr>
              <a:t>GPS tracking, location apps, and constant monitoring of online activities</a:t>
            </a:r>
            <a:endParaRPr lang="en-US" sz="1650" dirty="0"/>
          </a:p>
        </p:txBody>
      </p:sp>
      <p:sp>
        <p:nvSpPr>
          <p:cNvPr id="7" name="Shape 4"/>
          <p:cNvSpPr/>
          <p:nvPr/>
        </p:nvSpPr>
        <p:spPr>
          <a:xfrm>
            <a:off x="5192435" y="4840129"/>
            <a:ext cx="4245531" cy="1901190"/>
          </a:xfrm>
          <a:prstGeom prst="roundRect">
            <a:avLst>
              <a:gd name="adj" fmla="val 4649"/>
            </a:avLst>
          </a:prstGeom>
          <a:solidFill>
            <a:srgbClr val="110080"/>
          </a:solidFill>
          <a:ln w="7620">
            <a:solidFill>
              <a:srgbClr val="2A1999"/>
            </a:solidFill>
            <a:prstDash val="solid"/>
          </a:ln>
        </p:spPr>
      </p:sp>
      <p:sp>
        <p:nvSpPr>
          <p:cNvPr id="8" name="Text 5"/>
          <p:cNvSpPr/>
          <p:nvPr/>
        </p:nvSpPr>
        <p:spPr>
          <a:xfrm>
            <a:off x="5410438" y="5058132"/>
            <a:ext cx="2630686" cy="328851"/>
          </a:xfrm>
          <a:prstGeom prst="rect">
            <a:avLst/>
          </a:prstGeom>
          <a:noFill/>
          <a:ln/>
        </p:spPr>
        <p:txBody>
          <a:bodyPr wrap="none" lIns="0" tIns="0" rIns="0" bIns="0" rtlCol="0" anchor="t"/>
          <a:lstStyle/>
          <a:p>
            <a:pPr algn="l" indent="0" marL="0">
              <a:lnSpc>
                <a:spcPts val="2550"/>
              </a:lnSpc>
              <a:buNone/>
            </a:pPr>
            <a:r>
              <a:rPr lang="en-US" sz="2050" b="1" dirty="0">
                <a:solidFill>
                  <a:srgbClr val="E5E0DF"/>
                </a:solidFill>
                <a:latin typeface="Inter Bold" pitchFamily="34" charset="0"/>
                <a:ea typeface="Inter Bold" pitchFamily="34" charset="-122"/>
                <a:cs typeface="Inter Bold" pitchFamily="34" charset="-120"/>
              </a:rPr>
              <a:t>Image-Based Abuse</a:t>
            </a:r>
            <a:endParaRPr lang="en-US" sz="2050" dirty="0"/>
          </a:p>
        </p:txBody>
      </p:sp>
      <p:sp>
        <p:nvSpPr>
          <p:cNvPr id="9" name="Text 6"/>
          <p:cNvSpPr/>
          <p:nvPr/>
        </p:nvSpPr>
        <p:spPr>
          <a:xfrm>
            <a:off x="5410438" y="5513189"/>
            <a:ext cx="3809524" cy="673418"/>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Inter" pitchFamily="34" charset="0"/>
                <a:ea typeface="Inter" pitchFamily="34" charset="-122"/>
                <a:cs typeface="Inter" pitchFamily="34" charset="-120"/>
              </a:rPr>
              <a:t>Nonconsensual sharing of intimate images and AI-generated deepfakes</a:t>
            </a:r>
            <a:endParaRPr lang="en-US" sz="1650" dirty="0"/>
          </a:p>
        </p:txBody>
      </p:sp>
      <p:sp>
        <p:nvSpPr>
          <p:cNvPr id="10" name="Shape 7"/>
          <p:cNvSpPr/>
          <p:nvPr/>
        </p:nvSpPr>
        <p:spPr>
          <a:xfrm>
            <a:off x="9648349" y="4840129"/>
            <a:ext cx="4245531" cy="1901190"/>
          </a:xfrm>
          <a:prstGeom prst="roundRect">
            <a:avLst>
              <a:gd name="adj" fmla="val 4649"/>
            </a:avLst>
          </a:prstGeom>
          <a:solidFill>
            <a:srgbClr val="110080"/>
          </a:solidFill>
          <a:ln w="7620">
            <a:solidFill>
              <a:srgbClr val="2A1999"/>
            </a:solidFill>
            <a:prstDash val="solid"/>
          </a:ln>
        </p:spPr>
      </p:sp>
      <p:sp>
        <p:nvSpPr>
          <p:cNvPr id="11" name="Text 8"/>
          <p:cNvSpPr/>
          <p:nvPr/>
        </p:nvSpPr>
        <p:spPr>
          <a:xfrm>
            <a:off x="9866352" y="5058132"/>
            <a:ext cx="2630686" cy="328851"/>
          </a:xfrm>
          <a:prstGeom prst="rect">
            <a:avLst/>
          </a:prstGeom>
          <a:noFill/>
          <a:ln/>
        </p:spPr>
        <p:txBody>
          <a:bodyPr wrap="none" lIns="0" tIns="0" rIns="0" bIns="0" rtlCol="0" anchor="t"/>
          <a:lstStyle/>
          <a:p>
            <a:pPr algn="l" indent="0" marL="0">
              <a:lnSpc>
                <a:spcPts val="2550"/>
              </a:lnSpc>
              <a:buNone/>
            </a:pPr>
            <a:r>
              <a:rPr lang="en-US" sz="2050" b="1" dirty="0">
                <a:solidFill>
                  <a:srgbClr val="E5E0DF"/>
                </a:solidFill>
                <a:latin typeface="Inter Bold" pitchFamily="34" charset="0"/>
                <a:ea typeface="Inter Bold" pitchFamily="34" charset="-122"/>
                <a:cs typeface="Inter Bold" pitchFamily="34" charset="-120"/>
              </a:rPr>
              <a:t>Online Harassment</a:t>
            </a:r>
            <a:endParaRPr lang="en-US" sz="2050" dirty="0"/>
          </a:p>
        </p:txBody>
      </p:sp>
      <p:sp>
        <p:nvSpPr>
          <p:cNvPr id="12" name="Text 9"/>
          <p:cNvSpPr/>
          <p:nvPr/>
        </p:nvSpPr>
        <p:spPr>
          <a:xfrm>
            <a:off x="9866352" y="5513189"/>
            <a:ext cx="3809524" cy="1010126"/>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Inter" pitchFamily="34" charset="0"/>
                <a:ea typeface="Inter" pitchFamily="34" charset="-122"/>
                <a:cs typeface="Inter" pitchFamily="34" charset="-120"/>
              </a:rPr>
              <a:t>Cyberbullying, threats, and coordinated attacks across social platforms</a:t>
            </a:r>
            <a:endParaRPr lang="en-US" sz="1650" dirty="0"/>
          </a:p>
        </p:txBody>
      </p:sp>
      <p:sp>
        <p:nvSpPr>
          <p:cNvPr id="13" name="Text 10"/>
          <p:cNvSpPr/>
          <p:nvPr/>
        </p:nvSpPr>
        <p:spPr>
          <a:xfrm>
            <a:off x="736521" y="6978015"/>
            <a:ext cx="13157359" cy="673418"/>
          </a:xfrm>
          <a:prstGeom prst="rect">
            <a:avLst/>
          </a:prstGeom>
          <a:noFill/>
          <a:ln/>
        </p:spPr>
        <p:txBody>
          <a:bodyPr wrap="square" lIns="0" tIns="0" rIns="0" bIns="0" rtlCol="0" anchor="t"/>
          <a:lstStyle/>
          <a:p>
            <a:pPr algn="l" indent="0" marL="0">
              <a:lnSpc>
                <a:spcPts val="2650"/>
              </a:lnSpc>
              <a:buNone/>
            </a:pPr>
            <a:r>
              <a:rPr lang="en-US" sz="1650" dirty="0">
                <a:solidFill>
                  <a:srgbClr val="E5E0DF"/>
                </a:solidFill>
                <a:latin typeface="Inter" pitchFamily="34" charset="0"/>
                <a:ea typeface="Inter" pitchFamily="34" charset="-122"/>
                <a:cs typeface="Inter" pitchFamily="34" charset="-120"/>
              </a:rPr>
              <a:t>Perpetrators weaponize smartphones, social media, and hacking tools to inflict harm. Deepfake abuse can destroy reputations and careers, creating lasting offline consequences for victims.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32100"/>
          </a:xfrm>
          <a:prstGeom prst="rect">
            <a:avLst/>
          </a:prstGeom>
        </p:spPr>
      </p:pic>
      <p:sp>
        <p:nvSpPr>
          <p:cNvPr id="3" name="Text 0"/>
          <p:cNvSpPr/>
          <p:nvPr/>
        </p:nvSpPr>
        <p:spPr>
          <a:xfrm>
            <a:off x="6070402" y="458867"/>
            <a:ext cx="7975997" cy="1042988"/>
          </a:xfrm>
          <a:prstGeom prst="rect">
            <a:avLst/>
          </a:prstGeom>
          <a:noFill/>
          <a:ln/>
        </p:spPr>
        <p:txBody>
          <a:bodyPr wrap="square" lIns="0" tIns="0" rIns="0" bIns="0" rtlCol="0" anchor="t"/>
          <a:lstStyle/>
          <a:p>
            <a:pPr algn="l" indent="0" marL="0">
              <a:lnSpc>
                <a:spcPts val="4100"/>
              </a:lnSpc>
              <a:buNone/>
            </a:pPr>
            <a:r>
              <a:rPr lang="en-US" sz="3250" b="1" dirty="0">
                <a:solidFill>
                  <a:srgbClr val="FFFFFF"/>
                </a:solidFill>
                <a:latin typeface="Inter Bold" pitchFamily="34" charset="0"/>
                <a:ea typeface="Inter Bold" pitchFamily="34" charset="-122"/>
                <a:cs typeface="Inter Bold" pitchFamily="34" charset="-120"/>
              </a:rPr>
              <a:t>SafeGuard: Regain Control of Your Digital Footprint</a:t>
            </a:r>
            <a:endParaRPr lang="en-US" sz="3250" dirty="0"/>
          </a:p>
        </p:txBody>
      </p:sp>
      <p:sp>
        <p:nvSpPr>
          <p:cNvPr id="4" name="Shape 1"/>
          <p:cNvSpPr/>
          <p:nvPr/>
        </p:nvSpPr>
        <p:spPr>
          <a:xfrm>
            <a:off x="10046970" y="1752124"/>
            <a:ext cx="22860" cy="6021110"/>
          </a:xfrm>
          <a:prstGeom prst="roundRect">
            <a:avLst>
              <a:gd name="adj" fmla="val 306608"/>
            </a:avLst>
          </a:prstGeom>
          <a:solidFill>
            <a:srgbClr val="2A1999"/>
          </a:solidFill>
          <a:ln/>
        </p:spPr>
      </p:sp>
      <p:sp>
        <p:nvSpPr>
          <p:cNvPr id="5" name="Shape 2"/>
          <p:cNvSpPr/>
          <p:nvPr/>
        </p:nvSpPr>
        <p:spPr>
          <a:xfrm>
            <a:off x="9393019" y="1928336"/>
            <a:ext cx="500539" cy="22860"/>
          </a:xfrm>
          <a:prstGeom prst="roundRect">
            <a:avLst>
              <a:gd name="adj" fmla="val 306608"/>
            </a:avLst>
          </a:prstGeom>
          <a:solidFill>
            <a:srgbClr val="2A1999"/>
          </a:solidFill>
          <a:ln/>
        </p:spPr>
      </p:sp>
      <p:sp>
        <p:nvSpPr>
          <p:cNvPr id="6" name="Shape 3"/>
          <p:cNvSpPr/>
          <p:nvPr/>
        </p:nvSpPr>
        <p:spPr>
          <a:xfrm>
            <a:off x="9870698" y="1752124"/>
            <a:ext cx="375404" cy="375404"/>
          </a:xfrm>
          <a:prstGeom prst="roundRect">
            <a:avLst>
              <a:gd name="adj" fmla="val 18671"/>
            </a:avLst>
          </a:prstGeom>
          <a:solidFill>
            <a:srgbClr val="110080"/>
          </a:solidFill>
          <a:ln w="7620">
            <a:solidFill>
              <a:srgbClr val="2A1999"/>
            </a:solidFill>
            <a:prstDash val="solid"/>
          </a:ln>
        </p:spPr>
      </p:sp>
      <p:sp>
        <p:nvSpPr>
          <p:cNvPr id="7" name="Text 4"/>
          <p:cNvSpPr/>
          <p:nvPr/>
        </p:nvSpPr>
        <p:spPr>
          <a:xfrm>
            <a:off x="9933206" y="1783318"/>
            <a:ext cx="250269" cy="312896"/>
          </a:xfrm>
          <a:prstGeom prst="rect">
            <a:avLst/>
          </a:prstGeom>
          <a:noFill/>
          <a:ln/>
        </p:spPr>
        <p:txBody>
          <a:bodyPr wrap="none" lIns="0" tIns="0" rIns="0" bIns="0" rtlCol="0" anchor="t"/>
          <a:lstStyle/>
          <a:p>
            <a:pPr algn="ctr" indent="0" marL="0">
              <a:lnSpc>
                <a:spcPts val="1950"/>
              </a:lnSpc>
              <a:buNone/>
            </a:pPr>
            <a:r>
              <a:rPr lang="en-US" sz="1950" b="1" dirty="0">
                <a:solidFill>
                  <a:srgbClr val="E5E0DF"/>
                </a:solidFill>
                <a:latin typeface="Inter Bold" pitchFamily="34" charset="0"/>
                <a:ea typeface="Inter Bold" pitchFamily="34" charset="-122"/>
                <a:cs typeface="Inter Bold" pitchFamily="34" charset="-120"/>
              </a:rPr>
              <a:t>1</a:t>
            </a:r>
            <a:endParaRPr lang="en-US" sz="1950" dirty="0"/>
          </a:p>
        </p:txBody>
      </p:sp>
      <p:sp>
        <p:nvSpPr>
          <p:cNvPr id="8" name="Text 5"/>
          <p:cNvSpPr/>
          <p:nvPr/>
        </p:nvSpPr>
        <p:spPr>
          <a:xfrm>
            <a:off x="7138035" y="1809393"/>
            <a:ext cx="2085975" cy="260747"/>
          </a:xfrm>
          <a:prstGeom prst="rect">
            <a:avLst/>
          </a:prstGeom>
          <a:noFill/>
          <a:ln/>
        </p:spPr>
        <p:txBody>
          <a:bodyPr wrap="none" lIns="0" tIns="0" rIns="0" bIns="0" rtlCol="0" anchor="t"/>
          <a:lstStyle/>
          <a:p>
            <a:pPr algn="r" indent="0" marL="0">
              <a:lnSpc>
                <a:spcPts val="2050"/>
              </a:lnSpc>
              <a:buNone/>
            </a:pPr>
            <a:r>
              <a:rPr lang="en-US" sz="1600" b="1" dirty="0">
                <a:solidFill>
                  <a:srgbClr val="E5E0DF"/>
                </a:solidFill>
                <a:latin typeface="Inter Bold" pitchFamily="34" charset="0"/>
                <a:ea typeface="Inter Bold" pitchFamily="34" charset="-122"/>
                <a:cs typeface="Inter Bold" pitchFamily="34" charset="-120"/>
              </a:rPr>
              <a:t>Privacy audit tool</a:t>
            </a:r>
            <a:endParaRPr lang="en-US" sz="1600" dirty="0"/>
          </a:p>
        </p:txBody>
      </p:sp>
      <p:sp>
        <p:nvSpPr>
          <p:cNvPr id="9" name="Text 6"/>
          <p:cNvSpPr/>
          <p:nvPr/>
        </p:nvSpPr>
        <p:spPr>
          <a:xfrm>
            <a:off x="6070402" y="2170152"/>
            <a:ext cx="3153608" cy="801172"/>
          </a:xfrm>
          <a:prstGeom prst="rect">
            <a:avLst/>
          </a:prstGeom>
          <a:noFill/>
          <a:ln/>
        </p:spPr>
        <p:txBody>
          <a:bodyPr wrap="square" lIns="0" tIns="0" rIns="0" bIns="0" rtlCol="0" anchor="t"/>
          <a:lstStyle/>
          <a:p>
            <a:pPr algn="r" indent="0" marL="0">
              <a:lnSpc>
                <a:spcPts val="2100"/>
              </a:lnSpc>
              <a:buNone/>
            </a:pPr>
            <a:r>
              <a:rPr lang="en-US" sz="1300" dirty="0">
                <a:solidFill>
                  <a:srgbClr val="E5E0DF"/>
                </a:solidFill>
                <a:latin typeface="Inter" pitchFamily="34" charset="0"/>
                <a:ea typeface="Inter" pitchFamily="34" charset="-122"/>
                <a:cs typeface="Inter" pitchFamily="34" charset="-120"/>
              </a:rPr>
              <a:t>Scan your social media settings to identify and rectify potential privacy vulnerabilities.</a:t>
            </a:r>
            <a:endParaRPr lang="en-US" sz="1300" dirty="0"/>
          </a:p>
        </p:txBody>
      </p:sp>
      <p:sp>
        <p:nvSpPr>
          <p:cNvPr id="10" name="Shape 7"/>
          <p:cNvSpPr/>
          <p:nvPr/>
        </p:nvSpPr>
        <p:spPr>
          <a:xfrm>
            <a:off x="10223242" y="2929533"/>
            <a:ext cx="500539" cy="22860"/>
          </a:xfrm>
          <a:prstGeom prst="roundRect">
            <a:avLst>
              <a:gd name="adj" fmla="val 306608"/>
            </a:avLst>
          </a:prstGeom>
          <a:solidFill>
            <a:srgbClr val="2A1999"/>
          </a:solidFill>
          <a:ln/>
        </p:spPr>
      </p:sp>
      <p:sp>
        <p:nvSpPr>
          <p:cNvPr id="11" name="Shape 8"/>
          <p:cNvSpPr/>
          <p:nvPr/>
        </p:nvSpPr>
        <p:spPr>
          <a:xfrm>
            <a:off x="9870698" y="2753320"/>
            <a:ext cx="375404" cy="375404"/>
          </a:xfrm>
          <a:prstGeom prst="roundRect">
            <a:avLst>
              <a:gd name="adj" fmla="val 18671"/>
            </a:avLst>
          </a:prstGeom>
          <a:solidFill>
            <a:srgbClr val="110080"/>
          </a:solidFill>
          <a:ln w="7620">
            <a:solidFill>
              <a:srgbClr val="2A1999"/>
            </a:solidFill>
            <a:prstDash val="solid"/>
          </a:ln>
        </p:spPr>
      </p:sp>
      <p:sp>
        <p:nvSpPr>
          <p:cNvPr id="12" name="Text 9"/>
          <p:cNvSpPr/>
          <p:nvPr/>
        </p:nvSpPr>
        <p:spPr>
          <a:xfrm>
            <a:off x="9933206" y="2784515"/>
            <a:ext cx="250269" cy="312896"/>
          </a:xfrm>
          <a:prstGeom prst="rect">
            <a:avLst/>
          </a:prstGeom>
          <a:noFill/>
          <a:ln/>
        </p:spPr>
        <p:txBody>
          <a:bodyPr wrap="none" lIns="0" tIns="0" rIns="0" bIns="0" rtlCol="0" anchor="t"/>
          <a:lstStyle/>
          <a:p>
            <a:pPr algn="ctr" indent="0" marL="0">
              <a:lnSpc>
                <a:spcPts val="1950"/>
              </a:lnSpc>
              <a:buNone/>
            </a:pPr>
            <a:r>
              <a:rPr lang="en-US" sz="1950" b="1" dirty="0">
                <a:solidFill>
                  <a:srgbClr val="E5E0DF"/>
                </a:solidFill>
                <a:latin typeface="Inter Bold" pitchFamily="34" charset="0"/>
                <a:ea typeface="Inter Bold" pitchFamily="34" charset="-122"/>
                <a:cs typeface="Inter Bold" pitchFamily="34" charset="-120"/>
              </a:rPr>
              <a:t>2</a:t>
            </a:r>
            <a:endParaRPr lang="en-US" sz="1950" dirty="0"/>
          </a:p>
        </p:txBody>
      </p:sp>
      <p:sp>
        <p:nvSpPr>
          <p:cNvPr id="13" name="Text 10"/>
          <p:cNvSpPr/>
          <p:nvPr/>
        </p:nvSpPr>
        <p:spPr>
          <a:xfrm>
            <a:off x="10892790" y="2810589"/>
            <a:ext cx="3153608" cy="521494"/>
          </a:xfrm>
          <a:prstGeom prst="rect">
            <a:avLst/>
          </a:prstGeom>
          <a:noFill/>
          <a:ln/>
        </p:spPr>
        <p:txBody>
          <a:bodyPr wrap="square" lIns="0" tIns="0" rIns="0" bIns="0" rtlCol="0" anchor="t"/>
          <a:lstStyle/>
          <a:p>
            <a:pPr algn="l" indent="0" marL="0">
              <a:lnSpc>
                <a:spcPts val="2050"/>
              </a:lnSpc>
              <a:buNone/>
            </a:pPr>
            <a:r>
              <a:rPr lang="en-US" sz="1600" b="1" dirty="0">
                <a:solidFill>
                  <a:srgbClr val="E5E0DF"/>
                </a:solidFill>
                <a:latin typeface="Inter Bold" pitchFamily="34" charset="0"/>
                <a:ea typeface="Inter Bold" pitchFamily="34" charset="-122"/>
                <a:cs typeface="Inter Bold" pitchFamily="34" charset="-120"/>
              </a:rPr>
              <a:t>Harassment detection analyzer</a:t>
            </a:r>
            <a:endParaRPr lang="en-US" sz="1600" dirty="0"/>
          </a:p>
        </p:txBody>
      </p:sp>
      <p:sp>
        <p:nvSpPr>
          <p:cNvPr id="14" name="Text 11"/>
          <p:cNvSpPr/>
          <p:nvPr/>
        </p:nvSpPr>
        <p:spPr>
          <a:xfrm>
            <a:off x="10892790" y="3432096"/>
            <a:ext cx="3153608" cy="801172"/>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Inter" pitchFamily="34" charset="0"/>
                <a:ea typeface="Inter" pitchFamily="34" charset="-122"/>
                <a:cs typeface="Inter" pitchFamily="34" charset="-120"/>
              </a:rPr>
              <a:t>Automatically detect and flag abusive messages, comments, and online interactions across platforms.</a:t>
            </a:r>
            <a:endParaRPr lang="en-US" sz="1300" dirty="0"/>
          </a:p>
        </p:txBody>
      </p:sp>
      <p:sp>
        <p:nvSpPr>
          <p:cNvPr id="15" name="Shape 12"/>
          <p:cNvSpPr/>
          <p:nvPr/>
        </p:nvSpPr>
        <p:spPr>
          <a:xfrm>
            <a:off x="9393019" y="3836313"/>
            <a:ext cx="500539" cy="22860"/>
          </a:xfrm>
          <a:prstGeom prst="roundRect">
            <a:avLst>
              <a:gd name="adj" fmla="val 306608"/>
            </a:avLst>
          </a:prstGeom>
          <a:solidFill>
            <a:srgbClr val="2A1999"/>
          </a:solidFill>
          <a:ln/>
        </p:spPr>
      </p:sp>
      <p:sp>
        <p:nvSpPr>
          <p:cNvPr id="16" name="Shape 13"/>
          <p:cNvSpPr/>
          <p:nvPr/>
        </p:nvSpPr>
        <p:spPr>
          <a:xfrm>
            <a:off x="9870698" y="3660100"/>
            <a:ext cx="375404" cy="375404"/>
          </a:xfrm>
          <a:prstGeom prst="roundRect">
            <a:avLst>
              <a:gd name="adj" fmla="val 18671"/>
            </a:avLst>
          </a:prstGeom>
          <a:solidFill>
            <a:srgbClr val="110080"/>
          </a:solidFill>
          <a:ln w="7620">
            <a:solidFill>
              <a:srgbClr val="2A1999"/>
            </a:solidFill>
            <a:prstDash val="solid"/>
          </a:ln>
        </p:spPr>
      </p:sp>
      <p:sp>
        <p:nvSpPr>
          <p:cNvPr id="17" name="Text 14"/>
          <p:cNvSpPr/>
          <p:nvPr/>
        </p:nvSpPr>
        <p:spPr>
          <a:xfrm>
            <a:off x="9933206" y="3691295"/>
            <a:ext cx="250269" cy="312896"/>
          </a:xfrm>
          <a:prstGeom prst="rect">
            <a:avLst/>
          </a:prstGeom>
          <a:noFill/>
          <a:ln/>
        </p:spPr>
        <p:txBody>
          <a:bodyPr wrap="none" lIns="0" tIns="0" rIns="0" bIns="0" rtlCol="0" anchor="t"/>
          <a:lstStyle/>
          <a:p>
            <a:pPr algn="ctr" indent="0" marL="0">
              <a:lnSpc>
                <a:spcPts val="1950"/>
              </a:lnSpc>
              <a:buNone/>
            </a:pPr>
            <a:r>
              <a:rPr lang="en-US" sz="1950" b="1" dirty="0">
                <a:solidFill>
                  <a:srgbClr val="E5E0DF"/>
                </a:solidFill>
                <a:latin typeface="Inter Bold" pitchFamily="34" charset="0"/>
                <a:ea typeface="Inter Bold" pitchFamily="34" charset="-122"/>
                <a:cs typeface="Inter Bold" pitchFamily="34" charset="-120"/>
              </a:rPr>
              <a:t>3</a:t>
            </a:r>
            <a:endParaRPr lang="en-US" sz="1950" dirty="0"/>
          </a:p>
        </p:txBody>
      </p:sp>
      <p:sp>
        <p:nvSpPr>
          <p:cNvPr id="18" name="Text 15"/>
          <p:cNvSpPr/>
          <p:nvPr/>
        </p:nvSpPr>
        <p:spPr>
          <a:xfrm>
            <a:off x="6070402" y="3717369"/>
            <a:ext cx="3153608" cy="521494"/>
          </a:xfrm>
          <a:prstGeom prst="rect">
            <a:avLst/>
          </a:prstGeom>
          <a:noFill/>
          <a:ln/>
        </p:spPr>
        <p:txBody>
          <a:bodyPr wrap="square" lIns="0" tIns="0" rIns="0" bIns="0" rtlCol="0" anchor="t"/>
          <a:lstStyle/>
          <a:p>
            <a:pPr algn="r" indent="0" marL="0">
              <a:lnSpc>
                <a:spcPts val="2050"/>
              </a:lnSpc>
              <a:buNone/>
            </a:pPr>
            <a:r>
              <a:rPr lang="en-US" sz="1600" b="1" dirty="0">
                <a:solidFill>
                  <a:srgbClr val="E5E0DF"/>
                </a:solidFill>
                <a:latin typeface="Inter Bold" pitchFamily="34" charset="0"/>
                <a:ea typeface="Inter Bold" pitchFamily="34" charset="-122"/>
                <a:cs typeface="Inter Bold" pitchFamily="34" charset="-120"/>
              </a:rPr>
              <a:t>Digital stalking indicators checker</a:t>
            </a:r>
            <a:endParaRPr lang="en-US" sz="1600" dirty="0"/>
          </a:p>
        </p:txBody>
      </p:sp>
      <p:sp>
        <p:nvSpPr>
          <p:cNvPr id="19" name="Text 16"/>
          <p:cNvSpPr/>
          <p:nvPr/>
        </p:nvSpPr>
        <p:spPr>
          <a:xfrm>
            <a:off x="6070402" y="4338876"/>
            <a:ext cx="3153608" cy="801172"/>
          </a:xfrm>
          <a:prstGeom prst="rect">
            <a:avLst/>
          </a:prstGeom>
          <a:noFill/>
          <a:ln/>
        </p:spPr>
        <p:txBody>
          <a:bodyPr wrap="square" lIns="0" tIns="0" rIns="0" bIns="0" rtlCol="0" anchor="t"/>
          <a:lstStyle/>
          <a:p>
            <a:pPr algn="r" indent="0" marL="0">
              <a:lnSpc>
                <a:spcPts val="2100"/>
              </a:lnSpc>
              <a:buNone/>
            </a:pPr>
            <a:r>
              <a:rPr lang="en-US" sz="1300" dirty="0">
                <a:solidFill>
                  <a:srgbClr val="E5E0DF"/>
                </a:solidFill>
                <a:latin typeface="Inter" pitchFamily="34" charset="0"/>
                <a:ea typeface="Inter" pitchFamily="34" charset="-122"/>
                <a:cs typeface="Inter" pitchFamily="34" charset="-120"/>
              </a:rPr>
              <a:t>Identify early warning signs and patterns of digital stalking across various online activities.</a:t>
            </a:r>
            <a:endParaRPr lang="en-US" sz="1300" dirty="0"/>
          </a:p>
        </p:txBody>
      </p:sp>
      <p:sp>
        <p:nvSpPr>
          <p:cNvPr id="20" name="Shape 17"/>
          <p:cNvSpPr/>
          <p:nvPr/>
        </p:nvSpPr>
        <p:spPr>
          <a:xfrm>
            <a:off x="10223242" y="4743212"/>
            <a:ext cx="500539" cy="22860"/>
          </a:xfrm>
          <a:prstGeom prst="roundRect">
            <a:avLst>
              <a:gd name="adj" fmla="val 306608"/>
            </a:avLst>
          </a:prstGeom>
          <a:solidFill>
            <a:srgbClr val="2A1999"/>
          </a:solidFill>
          <a:ln/>
        </p:spPr>
      </p:sp>
      <p:sp>
        <p:nvSpPr>
          <p:cNvPr id="21" name="Shape 18"/>
          <p:cNvSpPr/>
          <p:nvPr/>
        </p:nvSpPr>
        <p:spPr>
          <a:xfrm>
            <a:off x="9870698" y="4566999"/>
            <a:ext cx="375404" cy="375404"/>
          </a:xfrm>
          <a:prstGeom prst="roundRect">
            <a:avLst>
              <a:gd name="adj" fmla="val 18671"/>
            </a:avLst>
          </a:prstGeom>
          <a:solidFill>
            <a:srgbClr val="110080"/>
          </a:solidFill>
          <a:ln w="7620">
            <a:solidFill>
              <a:srgbClr val="2A1999"/>
            </a:solidFill>
            <a:prstDash val="solid"/>
          </a:ln>
        </p:spPr>
      </p:sp>
      <p:sp>
        <p:nvSpPr>
          <p:cNvPr id="22" name="Text 19"/>
          <p:cNvSpPr/>
          <p:nvPr/>
        </p:nvSpPr>
        <p:spPr>
          <a:xfrm>
            <a:off x="9933206" y="4598194"/>
            <a:ext cx="250269" cy="312896"/>
          </a:xfrm>
          <a:prstGeom prst="rect">
            <a:avLst/>
          </a:prstGeom>
          <a:noFill/>
          <a:ln/>
        </p:spPr>
        <p:txBody>
          <a:bodyPr wrap="none" lIns="0" tIns="0" rIns="0" bIns="0" rtlCol="0" anchor="t"/>
          <a:lstStyle/>
          <a:p>
            <a:pPr algn="ctr" indent="0" marL="0">
              <a:lnSpc>
                <a:spcPts val="1950"/>
              </a:lnSpc>
              <a:buNone/>
            </a:pPr>
            <a:r>
              <a:rPr lang="en-US" sz="1950" b="1" dirty="0">
                <a:solidFill>
                  <a:srgbClr val="E5E0DF"/>
                </a:solidFill>
                <a:latin typeface="Inter Bold" pitchFamily="34" charset="0"/>
                <a:ea typeface="Inter Bold" pitchFamily="34" charset="-122"/>
                <a:cs typeface="Inter Bold" pitchFamily="34" charset="-120"/>
              </a:rPr>
              <a:t>4</a:t>
            </a:r>
            <a:endParaRPr lang="en-US" sz="1950" dirty="0"/>
          </a:p>
        </p:txBody>
      </p:sp>
      <p:sp>
        <p:nvSpPr>
          <p:cNvPr id="23" name="Text 20"/>
          <p:cNvSpPr/>
          <p:nvPr/>
        </p:nvSpPr>
        <p:spPr>
          <a:xfrm>
            <a:off x="10892790" y="4624268"/>
            <a:ext cx="3153608" cy="521494"/>
          </a:xfrm>
          <a:prstGeom prst="rect">
            <a:avLst/>
          </a:prstGeom>
          <a:noFill/>
          <a:ln/>
        </p:spPr>
        <p:txBody>
          <a:bodyPr wrap="square" lIns="0" tIns="0" rIns="0" bIns="0" rtlCol="0" anchor="t"/>
          <a:lstStyle/>
          <a:p>
            <a:pPr algn="l" indent="0" marL="0">
              <a:lnSpc>
                <a:spcPts val="2050"/>
              </a:lnSpc>
              <a:buNone/>
            </a:pPr>
            <a:r>
              <a:rPr lang="en-US" sz="1600" b="1" dirty="0">
                <a:solidFill>
                  <a:srgbClr val="E5E0DF"/>
                </a:solidFill>
                <a:latin typeface="Inter Bold" pitchFamily="34" charset="0"/>
                <a:ea typeface="Inter Bold" pitchFamily="34" charset="-122"/>
                <a:cs typeface="Inter Bold" pitchFamily="34" charset="-120"/>
              </a:rPr>
              <a:t>Emergency resources and contacts</a:t>
            </a:r>
            <a:endParaRPr lang="en-US" sz="1600" dirty="0"/>
          </a:p>
        </p:txBody>
      </p:sp>
      <p:sp>
        <p:nvSpPr>
          <p:cNvPr id="24" name="Text 21"/>
          <p:cNvSpPr/>
          <p:nvPr/>
        </p:nvSpPr>
        <p:spPr>
          <a:xfrm>
            <a:off x="10892790" y="5245775"/>
            <a:ext cx="3153608" cy="801172"/>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Inter" pitchFamily="34" charset="0"/>
                <a:ea typeface="Inter" pitchFamily="34" charset="-122"/>
                <a:cs typeface="Inter" pitchFamily="34" charset="-120"/>
              </a:rPr>
              <a:t>Access immediate support, helplines, and trusted contacts in critical situations.</a:t>
            </a:r>
            <a:endParaRPr lang="en-US" sz="1300" dirty="0"/>
          </a:p>
        </p:txBody>
      </p:sp>
      <p:sp>
        <p:nvSpPr>
          <p:cNvPr id="25" name="Shape 22"/>
          <p:cNvSpPr/>
          <p:nvPr/>
        </p:nvSpPr>
        <p:spPr>
          <a:xfrm>
            <a:off x="9393019" y="5650111"/>
            <a:ext cx="500539" cy="22860"/>
          </a:xfrm>
          <a:prstGeom prst="roundRect">
            <a:avLst>
              <a:gd name="adj" fmla="val 306608"/>
            </a:avLst>
          </a:prstGeom>
          <a:solidFill>
            <a:srgbClr val="2A1999"/>
          </a:solidFill>
          <a:ln/>
        </p:spPr>
      </p:sp>
      <p:sp>
        <p:nvSpPr>
          <p:cNvPr id="26" name="Shape 23"/>
          <p:cNvSpPr/>
          <p:nvPr/>
        </p:nvSpPr>
        <p:spPr>
          <a:xfrm>
            <a:off x="9870698" y="5473898"/>
            <a:ext cx="375404" cy="375404"/>
          </a:xfrm>
          <a:prstGeom prst="roundRect">
            <a:avLst>
              <a:gd name="adj" fmla="val 18671"/>
            </a:avLst>
          </a:prstGeom>
          <a:solidFill>
            <a:srgbClr val="110080"/>
          </a:solidFill>
          <a:ln w="7620">
            <a:solidFill>
              <a:srgbClr val="2A1999"/>
            </a:solidFill>
            <a:prstDash val="solid"/>
          </a:ln>
        </p:spPr>
      </p:sp>
      <p:sp>
        <p:nvSpPr>
          <p:cNvPr id="27" name="Text 24"/>
          <p:cNvSpPr/>
          <p:nvPr/>
        </p:nvSpPr>
        <p:spPr>
          <a:xfrm>
            <a:off x="9933206" y="5505093"/>
            <a:ext cx="250269" cy="312896"/>
          </a:xfrm>
          <a:prstGeom prst="rect">
            <a:avLst/>
          </a:prstGeom>
          <a:noFill/>
          <a:ln/>
        </p:spPr>
        <p:txBody>
          <a:bodyPr wrap="none" lIns="0" tIns="0" rIns="0" bIns="0" rtlCol="0" anchor="t"/>
          <a:lstStyle/>
          <a:p>
            <a:pPr algn="ctr" indent="0" marL="0">
              <a:lnSpc>
                <a:spcPts val="1950"/>
              </a:lnSpc>
              <a:buNone/>
            </a:pPr>
            <a:r>
              <a:rPr lang="en-US" sz="1950" b="1" dirty="0">
                <a:solidFill>
                  <a:srgbClr val="E5E0DF"/>
                </a:solidFill>
                <a:latin typeface="Inter Bold" pitchFamily="34" charset="0"/>
                <a:ea typeface="Inter Bold" pitchFamily="34" charset="-122"/>
                <a:cs typeface="Inter Bold" pitchFamily="34" charset="-120"/>
              </a:rPr>
              <a:t>5</a:t>
            </a:r>
            <a:endParaRPr lang="en-US" sz="1950" dirty="0"/>
          </a:p>
        </p:txBody>
      </p:sp>
      <p:sp>
        <p:nvSpPr>
          <p:cNvPr id="28" name="Text 25"/>
          <p:cNvSpPr/>
          <p:nvPr/>
        </p:nvSpPr>
        <p:spPr>
          <a:xfrm>
            <a:off x="7045881" y="5531168"/>
            <a:ext cx="2178129" cy="260747"/>
          </a:xfrm>
          <a:prstGeom prst="rect">
            <a:avLst/>
          </a:prstGeom>
          <a:noFill/>
          <a:ln/>
        </p:spPr>
        <p:txBody>
          <a:bodyPr wrap="none" lIns="0" tIns="0" rIns="0" bIns="0" rtlCol="0" anchor="t"/>
          <a:lstStyle/>
          <a:p>
            <a:pPr algn="r" indent="0" marL="0">
              <a:lnSpc>
                <a:spcPts val="2050"/>
              </a:lnSpc>
              <a:buNone/>
            </a:pPr>
            <a:r>
              <a:rPr lang="en-US" sz="1600" b="1" dirty="0">
                <a:solidFill>
                  <a:srgbClr val="E5E0DF"/>
                </a:solidFill>
                <a:latin typeface="Inter Bold" pitchFamily="34" charset="0"/>
                <a:ea typeface="Inter Bold" pitchFamily="34" charset="-122"/>
                <a:cs typeface="Inter Bold" pitchFamily="34" charset="-120"/>
              </a:rPr>
              <a:t>Safety education hub</a:t>
            </a:r>
            <a:endParaRPr lang="en-US" sz="1600" dirty="0"/>
          </a:p>
        </p:txBody>
      </p:sp>
      <p:sp>
        <p:nvSpPr>
          <p:cNvPr id="29" name="Text 26"/>
          <p:cNvSpPr/>
          <p:nvPr/>
        </p:nvSpPr>
        <p:spPr>
          <a:xfrm>
            <a:off x="6070402" y="5891927"/>
            <a:ext cx="3153608" cy="801172"/>
          </a:xfrm>
          <a:prstGeom prst="rect">
            <a:avLst/>
          </a:prstGeom>
          <a:noFill/>
          <a:ln/>
        </p:spPr>
        <p:txBody>
          <a:bodyPr wrap="square" lIns="0" tIns="0" rIns="0" bIns="0" rtlCol="0" anchor="t"/>
          <a:lstStyle/>
          <a:p>
            <a:pPr algn="r" indent="0" marL="0">
              <a:lnSpc>
                <a:spcPts val="2100"/>
              </a:lnSpc>
              <a:buNone/>
            </a:pPr>
            <a:r>
              <a:rPr lang="en-US" sz="1300" dirty="0">
                <a:solidFill>
                  <a:srgbClr val="E5E0DF"/>
                </a:solidFill>
                <a:latin typeface="Inter" pitchFamily="34" charset="0"/>
                <a:ea typeface="Inter" pitchFamily="34" charset="-122"/>
                <a:cs typeface="Inter" pitchFamily="34" charset="-120"/>
              </a:rPr>
              <a:t>Learn about digital safety best practices, privacy settings, and online self-defense strategies.</a:t>
            </a:r>
            <a:endParaRPr lang="en-US" sz="1300" dirty="0"/>
          </a:p>
        </p:txBody>
      </p:sp>
      <p:sp>
        <p:nvSpPr>
          <p:cNvPr id="30" name="Shape 27"/>
          <p:cNvSpPr/>
          <p:nvPr/>
        </p:nvSpPr>
        <p:spPr>
          <a:xfrm>
            <a:off x="10223242" y="6557010"/>
            <a:ext cx="500539" cy="22860"/>
          </a:xfrm>
          <a:prstGeom prst="roundRect">
            <a:avLst>
              <a:gd name="adj" fmla="val 306608"/>
            </a:avLst>
          </a:prstGeom>
          <a:solidFill>
            <a:srgbClr val="2A1999"/>
          </a:solidFill>
          <a:ln/>
        </p:spPr>
      </p:sp>
      <p:sp>
        <p:nvSpPr>
          <p:cNvPr id="31" name="Shape 28"/>
          <p:cNvSpPr/>
          <p:nvPr/>
        </p:nvSpPr>
        <p:spPr>
          <a:xfrm>
            <a:off x="9870698" y="6380798"/>
            <a:ext cx="375404" cy="375404"/>
          </a:xfrm>
          <a:prstGeom prst="roundRect">
            <a:avLst>
              <a:gd name="adj" fmla="val 18671"/>
            </a:avLst>
          </a:prstGeom>
          <a:solidFill>
            <a:srgbClr val="110080"/>
          </a:solidFill>
          <a:ln w="7620">
            <a:solidFill>
              <a:srgbClr val="2A1999"/>
            </a:solidFill>
            <a:prstDash val="solid"/>
          </a:ln>
        </p:spPr>
      </p:sp>
      <p:sp>
        <p:nvSpPr>
          <p:cNvPr id="32" name="Text 29"/>
          <p:cNvSpPr/>
          <p:nvPr/>
        </p:nvSpPr>
        <p:spPr>
          <a:xfrm>
            <a:off x="9933206" y="6411992"/>
            <a:ext cx="250269" cy="312896"/>
          </a:xfrm>
          <a:prstGeom prst="rect">
            <a:avLst/>
          </a:prstGeom>
          <a:noFill/>
          <a:ln/>
        </p:spPr>
        <p:txBody>
          <a:bodyPr wrap="none" lIns="0" tIns="0" rIns="0" bIns="0" rtlCol="0" anchor="t"/>
          <a:lstStyle/>
          <a:p>
            <a:pPr algn="ctr" indent="0" marL="0">
              <a:lnSpc>
                <a:spcPts val="1950"/>
              </a:lnSpc>
              <a:buNone/>
            </a:pPr>
            <a:r>
              <a:rPr lang="en-US" sz="1950" b="1" dirty="0">
                <a:solidFill>
                  <a:srgbClr val="E5E0DF"/>
                </a:solidFill>
                <a:latin typeface="Inter Bold" pitchFamily="34" charset="0"/>
                <a:ea typeface="Inter Bold" pitchFamily="34" charset="-122"/>
                <a:cs typeface="Inter Bold" pitchFamily="34" charset="-120"/>
              </a:rPr>
              <a:t>6</a:t>
            </a:r>
            <a:endParaRPr lang="en-US" sz="1950" dirty="0"/>
          </a:p>
        </p:txBody>
      </p:sp>
      <p:sp>
        <p:nvSpPr>
          <p:cNvPr id="33" name="Text 30"/>
          <p:cNvSpPr/>
          <p:nvPr/>
        </p:nvSpPr>
        <p:spPr>
          <a:xfrm>
            <a:off x="10892790" y="6438067"/>
            <a:ext cx="2702838" cy="260747"/>
          </a:xfrm>
          <a:prstGeom prst="rect">
            <a:avLst/>
          </a:prstGeom>
          <a:noFill/>
          <a:ln/>
        </p:spPr>
        <p:txBody>
          <a:bodyPr wrap="none" lIns="0" tIns="0" rIns="0" bIns="0" rtlCol="0" anchor="t"/>
          <a:lstStyle/>
          <a:p>
            <a:pPr algn="l" indent="0" marL="0">
              <a:lnSpc>
                <a:spcPts val="2050"/>
              </a:lnSpc>
              <a:buNone/>
            </a:pPr>
            <a:r>
              <a:rPr lang="en-US" sz="1600" b="1" dirty="0">
                <a:solidFill>
                  <a:srgbClr val="E5E0DF"/>
                </a:solidFill>
                <a:latin typeface="Inter Bold" pitchFamily="34" charset="0"/>
                <a:ea typeface="Inter Bold" pitchFamily="34" charset="-122"/>
                <a:cs typeface="Inter Bold" pitchFamily="34" charset="-120"/>
              </a:rPr>
              <a:t>Quick safety actions panel</a:t>
            </a:r>
            <a:endParaRPr lang="en-US" sz="1600" dirty="0"/>
          </a:p>
        </p:txBody>
      </p:sp>
      <p:sp>
        <p:nvSpPr>
          <p:cNvPr id="34" name="Text 31"/>
          <p:cNvSpPr/>
          <p:nvPr/>
        </p:nvSpPr>
        <p:spPr>
          <a:xfrm>
            <a:off x="10892790" y="6798826"/>
            <a:ext cx="3153608" cy="801172"/>
          </a:xfrm>
          <a:prstGeom prst="rect">
            <a:avLst/>
          </a:prstGeom>
          <a:noFill/>
          <a:ln/>
        </p:spPr>
        <p:txBody>
          <a:bodyPr wrap="square" lIns="0" tIns="0" rIns="0" bIns="0" rtlCol="0" anchor="t"/>
          <a:lstStyle/>
          <a:p>
            <a:pPr algn="l" indent="0" marL="0">
              <a:lnSpc>
                <a:spcPts val="2100"/>
              </a:lnSpc>
              <a:buNone/>
            </a:pPr>
            <a:r>
              <a:rPr lang="en-US" sz="1300" dirty="0">
                <a:solidFill>
                  <a:srgbClr val="E5E0DF"/>
                </a:solidFill>
                <a:latin typeface="Inter" pitchFamily="34" charset="0"/>
                <a:ea typeface="Inter" pitchFamily="34" charset="-122"/>
                <a:cs typeface="Inter" pitchFamily="34" charset="-120"/>
              </a:rPr>
              <a:t>Instantly activate critical security measures and privacy protections with a single tap.</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59844" y="534948"/>
            <a:ext cx="13028771" cy="589121"/>
          </a:xfrm>
          <a:prstGeom prst="rect">
            <a:avLst/>
          </a:prstGeom>
          <a:noFill/>
          <a:ln/>
        </p:spPr>
        <p:txBody>
          <a:bodyPr wrap="none" lIns="0" tIns="0" rIns="0" bIns="0" rtlCol="0" anchor="t"/>
          <a:lstStyle/>
          <a:p>
            <a:pPr algn="l" indent="0" marL="0">
              <a:lnSpc>
                <a:spcPts val="4600"/>
              </a:lnSpc>
              <a:buNone/>
            </a:pPr>
            <a:r>
              <a:rPr lang="en-US" sz="3700" b="1" dirty="0">
                <a:solidFill>
                  <a:srgbClr val="FFFFFF"/>
                </a:solidFill>
                <a:latin typeface="Inter Bold" pitchFamily="34" charset="0"/>
                <a:ea typeface="Inter Bold" pitchFamily="34" charset="-122"/>
                <a:cs typeface="Inter Bold" pitchFamily="34" charset="-120"/>
              </a:rPr>
              <a:t>Stalking Defense: Detect and Disrupt Digital Surveillance</a:t>
            </a:r>
            <a:endParaRPr lang="en-US" sz="3700" dirty="0"/>
          </a:p>
        </p:txBody>
      </p:sp>
      <p:pic>
        <p:nvPicPr>
          <p:cNvPr id="3" name="Image 0" descr="preencoded.png">    </p:cNvPr>
          <p:cNvPicPr>
            <a:picLocks noChangeAspect="1"/>
          </p:cNvPicPr>
          <p:nvPr/>
        </p:nvPicPr>
        <p:blipFill>
          <a:blip r:embed="rId1"/>
          <a:stretch>
            <a:fillRect/>
          </a:stretch>
        </p:blipFill>
        <p:spPr>
          <a:xfrm>
            <a:off x="659844" y="1618893"/>
            <a:ext cx="5048250" cy="5048250"/>
          </a:xfrm>
          <a:prstGeom prst="rect">
            <a:avLst/>
          </a:prstGeom>
        </p:spPr>
      </p:pic>
      <p:sp>
        <p:nvSpPr>
          <p:cNvPr id="4" name="Text 1"/>
          <p:cNvSpPr/>
          <p:nvPr/>
        </p:nvSpPr>
        <p:spPr>
          <a:xfrm>
            <a:off x="6175772" y="1618893"/>
            <a:ext cx="188476" cy="235625"/>
          </a:xfrm>
          <a:prstGeom prst="rect">
            <a:avLst/>
          </a:prstGeom>
          <a:noFill/>
          <a:ln/>
        </p:spPr>
        <p:txBody>
          <a:bodyPr wrap="none" lIns="0" tIns="0" rIns="0" bIns="0" rtlCol="0" anchor="t"/>
          <a:lstStyle/>
          <a:p>
            <a:pPr algn="l" indent="0" marL="0">
              <a:lnSpc>
                <a:spcPts val="2350"/>
              </a:lnSpc>
              <a:buNone/>
            </a:pPr>
            <a:r>
              <a:rPr lang="en-US" sz="1450" dirty="0">
                <a:solidFill>
                  <a:srgbClr val="E5E0DF"/>
                </a:solidFill>
                <a:latin typeface="Inter Light" pitchFamily="34" charset="0"/>
                <a:ea typeface="Inter Light" pitchFamily="34" charset="-122"/>
                <a:cs typeface="Inter Light" pitchFamily="34" charset="-120"/>
              </a:rPr>
              <a:t>01</a:t>
            </a:r>
            <a:endParaRPr lang="en-US" sz="1450" dirty="0"/>
          </a:p>
        </p:txBody>
      </p:sp>
      <p:sp>
        <p:nvSpPr>
          <p:cNvPr id="5" name="Shape 2"/>
          <p:cNvSpPr/>
          <p:nvPr/>
        </p:nvSpPr>
        <p:spPr>
          <a:xfrm>
            <a:off x="6175772" y="1916311"/>
            <a:ext cx="3806904" cy="22860"/>
          </a:xfrm>
          <a:prstGeom prst="rect">
            <a:avLst/>
          </a:prstGeom>
          <a:solidFill>
            <a:srgbClr val="2B0AFF"/>
          </a:solidFill>
          <a:ln/>
        </p:spPr>
      </p:sp>
      <p:sp>
        <p:nvSpPr>
          <p:cNvPr id="6" name="Text 3"/>
          <p:cNvSpPr/>
          <p:nvPr/>
        </p:nvSpPr>
        <p:spPr>
          <a:xfrm>
            <a:off x="6175772" y="2056209"/>
            <a:ext cx="2356842" cy="294680"/>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Scan for Spyware</a:t>
            </a:r>
            <a:endParaRPr lang="en-US" sz="1850" dirty="0"/>
          </a:p>
        </p:txBody>
      </p:sp>
      <p:sp>
        <p:nvSpPr>
          <p:cNvPr id="7" name="Text 4"/>
          <p:cNvSpPr/>
          <p:nvPr/>
        </p:nvSpPr>
        <p:spPr>
          <a:xfrm>
            <a:off x="6175772" y="2539365"/>
            <a:ext cx="3806904" cy="905113"/>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Anti-stalkerware apps detect hidden surveillance software on phones and computers</a:t>
            </a:r>
            <a:endParaRPr lang="en-US" sz="1450" dirty="0"/>
          </a:p>
        </p:txBody>
      </p:sp>
      <p:sp>
        <p:nvSpPr>
          <p:cNvPr id="8" name="Text 5"/>
          <p:cNvSpPr/>
          <p:nvPr/>
        </p:nvSpPr>
        <p:spPr>
          <a:xfrm>
            <a:off x="10171152" y="1618893"/>
            <a:ext cx="188476" cy="235625"/>
          </a:xfrm>
          <a:prstGeom prst="rect">
            <a:avLst/>
          </a:prstGeom>
          <a:noFill/>
          <a:ln/>
        </p:spPr>
        <p:txBody>
          <a:bodyPr wrap="none" lIns="0" tIns="0" rIns="0" bIns="0" rtlCol="0" anchor="t"/>
          <a:lstStyle/>
          <a:p>
            <a:pPr algn="l" indent="0" marL="0">
              <a:lnSpc>
                <a:spcPts val="2350"/>
              </a:lnSpc>
              <a:buNone/>
            </a:pPr>
            <a:r>
              <a:rPr lang="en-US" sz="1450" dirty="0">
                <a:solidFill>
                  <a:srgbClr val="E5E0DF"/>
                </a:solidFill>
                <a:latin typeface="Inter Light" pitchFamily="34" charset="0"/>
                <a:ea typeface="Inter Light" pitchFamily="34" charset="-122"/>
                <a:cs typeface="Inter Light" pitchFamily="34" charset="-120"/>
              </a:rPr>
              <a:t>02</a:t>
            </a:r>
            <a:endParaRPr lang="en-US" sz="1450" dirty="0"/>
          </a:p>
        </p:txBody>
      </p:sp>
      <p:sp>
        <p:nvSpPr>
          <p:cNvPr id="9" name="Shape 6"/>
          <p:cNvSpPr/>
          <p:nvPr/>
        </p:nvSpPr>
        <p:spPr>
          <a:xfrm>
            <a:off x="10171152" y="1916311"/>
            <a:ext cx="3807023" cy="22860"/>
          </a:xfrm>
          <a:prstGeom prst="rect">
            <a:avLst/>
          </a:prstGeom>
          <a:solidFill>
            <a:srgbClr val="2B0AFF"/>
          </a:solidFill>
          <a:ln/>
        </p:spPr>
      </p:sp>
      <p:sp>
        <p:nvSpPr>
          <p:cNvPr id="10" name="Text 7"/>
          <p:cNvSpPr/>
          <p:nvPr/>
        </p:nvSpPr>
        <p:spPr>
          <a:xfrm>
            <a:off x="10171152" y="2056209"/>
            <a:ext cx="2450187" cy="294680"/>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Secure Location Data</a:t>
            </a:r>
            <a:endParaRPr lang="en-US" sz="1850" dirty="0"/>
          </a:p>
        </p:txBody>
      </p:sp>
      <p:sp>
        <p:nvSpPr>
          <p:cNvPr id="11" name="Text 8"/>
          <p:cNvSpPr/>
          <p:nvPr/>
        </p:nvSpPr>
        <p:spPr>
          <a:xfrm>
            <a:off x="10171152" y="2539365"/>
            <a:ext cx="3807023" cy="905113"/>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Disable GPS sharing, use Airplane Mode when needed, review app permissions regularly</a:t>
            </a:r>
            <a:endParaRPr lang="en-US" sz="1450" dirty="0"/>
          </a:p>
        </p:txBody>
      </p:sp>
      <p:sp>
        <p:nvSpPr>
          <p:cNvPr id="12" name="Text 9"/>
          <p:cNvSpPr/>
          <p:nvPr/>
        </p:nvSpPr>
        <p:spPr>
          <a:xfrm>
            <a:off x="6175772" y="3774281"/>
            <a:ext cx="188476" cy="235625"/>
          </a:xfrm>
          <a:prstGeom prst="rect">
            <a:avLst/>
          </a:prstGeom>
          <a:noFill/>
          <a:ln/>
        </p:spPr>
        <p:txBody>
          <a:bodyPr wrap="none" lIns="0" tIns="0" rIns="0" bIns="0" rtlCol="0" anchor="t"/>
          <a:lstStyle/>
          <a:p>
            <a:pPr algn="l" indent="0" marL="0">
              <a:lnSpc>
                <a:spcPts val="2350"/>
              </a:lnSpc>
              <a:buNone/>
            </a:pPr>
            <a:r>
              <a:rPr lang="en-US" sz="1450" dirty="0">
                <a:solidFill>
                  <a:srgbClr val="E5E0DF"/>
                </a:solidFill>
                <a:latin typeface="Inter Light" pitchFamily="34" charset="0"/>
                <a:ea typeface="Inter Light" pitchFamily="34" charset="-122"/>
                <a:cs typeface="Inter Light" pitchFamily="34" charset="-120"/>
              </a:rPr>
              <a:t>03</a:t>
            </a:r>
            <a:endParaRPr lang="en-US" sz="1450" dirty="0"/>
          </a:p>
        </p:txBody>
      </p:sp>
      <p:sp>
        <p:nvSpPr>
          <p:cNvPr id="13" name="Shape 10"/>
          <p:cNvSpPr/>
          <p:nvPr/>
        </p:nvSpPr>
        <p:spPr>
          <a:xfrm>
            <a:off x="6175772" y="4071699"/>
            <a:ext cx="7802404" cy="22860"/>
          </a:xfrm>
          <a:prstGeom prst="rect">
            <a:avLst/>
          </a:prstGeom>
          <a:solidFill>
            <a:srgbClr val="2B0AFF"/>
          </a:solidFill>
          <a:ln/>
        </p:spPr>
      </p:sp>
      <p:sp>
        <p:nvSpPr>
          <p:cNvPr id="14" name="Text 11"/>
          <p:cNvSpPr/>
          <p:nvPr/>
        </p:nvSpPr>
        <p:spPr>
          <a:xfrm>
            <a:off x="6175772" y="4211598"/>
            <a:ext cx="2503170" cy="294680"/>
          </a:xfrm>
          <a:prstGeom prst="rect">
            <a:avLst/>
          </a:prstGeom>
          <a:noFill/>
          <a:ln/>
        </p:spPr>
        <p:txBody>
          <a:bodyPr wrap="none" lIns="0" tIns="0" rIns="0" bIns="0" rtlCol="0" anchor="t"/>
          <a:lstStyle/>
          <a:p>
            <a:pPr algn="l" indent="0" marL="0">
              <a:lnSpc>
                <a:spcPts val="2300"/>
              </a:lnSpc>
              <a:buNone/>
            </a:pPr>
            <a:r>
              <a:rPr lang="en-US" sz="1850" b="1" dirty="0">
                <a:solidFill>
                  <a:srgbClr val="E5E0DF"/>
                </a:solidFill>
                <a:latin typeface="Inter Bold" pitchFamily="34" charset="0"/>
                <a:ea typeface="Inter Bold" pitchFamily="34" charset="-122"/>
                <a:cs typeface="Inter Bold" pitchFamily="34" charset="-120"/>
              </a:rPr>
              <a:t>Document Everything</a:t>
            </a:r>
            <a:endParaRPr lang="en-US" sz="1850" dirty="0"/>
          </a:p>
        </p:txBody>
      </p:sp>
      <p:sp>
        <p:nvSpPr>
          <p:cNvPr id="15" name="Text 12"/>
          <p:cNvSpPr/>
          <p:nvPr/>
        </p:nvSpPr>
        <p:spPr>
          <a:xfrm>
            <a:off x="6175772" y="4694753"/>
            <a:ext cx="7802404" cy="603409"/>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Safety planning resources from SPARC and TechSafety.org provide step-by-step guides for survivors</a:t>
            </a:r>
            <a:endParaRPr lang="en-US" sz="1450" dirty="0"/>
          </a:p>
        </p:txBody>
      </p:sp>
      <p:sp>
        <p:nvSpPr>
          <p:cNvPr id="16" name="Text 13"/>
          <p:cNvSpPr/>
          <p:nvPr/>
        </p:nvSpPr>
        <p:spPr>
          <a:xfrm>
            <a:off x="659844" y="7091243"/>
            <a:ext cx="13310711" cy="603409"/>
          </a:xfrm>
          <a:prstGeom prst="rect">
            <a:avLst/>
          </a:prstGeom>
          <a:noFill/>
          <a:ln/>
        </p:spPr>
        <p:txBody>
          <a:bodyPr wrap="square" lIns="0" tIns="0" rIns="0" bIns="0" rtlCol="0" anchor="t"/>
          <a:lstStyle/>
          <a:p>
            <a:pPr algn="l" indent="0" marL="0">
              <a:lnSpc>
                <a:spcPts val="2350"/>
              </a:lnSpc>
              <a:buNone/>
            </a:pPr>
            <a:r>
              <a:rPr lang="en-US" sz="1450" dirty="0">
                <a:solidFill>
                  <a:srgbClr val="E5E0DF"/>
                </a:solidFill>
                <a:latin typeface="Inter" pitchFamily="34" charset="0"/>
                <a:ea typeface="Inter" pitchFamily="34" charset="-122"/>
                <a:cs typeface="Inter" pitchFamily="34" charset="-120"/>
              </a:rPr>
              <a:t>Coalition Against Stalkerware provides free detection tools and comprehensive guides to help survivors identify and remove surveillance software safely.</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3788093"/>
            <a:ext cx="11191399"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Harassment Detection &amp; Response Tools</a:t>
            </a:r>
            <a:endParaRPr lang="en-US" sz="4450" dirty="0"/>
          </a:p>
        </p:txBody>
      </p:sp>
      <p:pic>
        <p:nvPicPr>
          <p:cNvPr id="4" name="Image 1" descr="preencoded.png">    </p:cNvPr>
          <p:cNvPicPr>
            <a:picLocks noChangeAspect="1"/>
          </p:cNvPicPr>
          <p:nvPr/>
        </p:nvPicPr>
        <p:blipFill>
          <a:blip r:embed="rId2"/>
          <a:stretch>
            <a:fillRect/>
          </a:stretch>
        </p:blipFill>
        <p:spPr>
          <a:xfrm>
            <a:off x="793790" y="4837033"/>
            <a:ext cx="566976" cy="566976"/>
          </a:xfrm>
          <a:prstGeom prst="rect">
            <a:avLst/>
          </a:prstGeom>
        </p:spPr>
      </p:pic>
      <p:sp>
        <p:nvSpPr>
          <p:cNvPr id="5" name="Text 1"/>
          <p:cNvSpPr/>
          <p:nvPr/>
        </p:nvSpPr>
        <p:spPr>
          <a:xfrm>
            <a:off x="1644253" y="497169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Platform Reporting</a:t>
            </a:r>
            <a:endParaRPr lang="en-US" sz="2200" dirty="0"/>
          </a:p>
        </p:txBody>
      </p:sp>
      <p:sp>
        <p:nvSpPr>
          <p:cNvPr id="6" name="Text 2"/>
          <p:cNvSpPr/>
          <p:nvPr/>
        </p:nvSpPr>
        <p:spPr>
          <a:xfrm>
            <a:off x="1644253" y="5462111"/>
            <a:ext cx="3308152"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Social media platforms offer abuse reporting tools. Use screenshots and detailed logs to document incidents for evidence and platform action.</a:t>
            </a:r>
            <a:endParaRPr lang="en-US" sz="1750" dirty="0"/>
          </a:p>
        </p:txBody>
      </p:sp>
      <p:pic>
        <p:nvPicPr>
          <p:cNvPr id="7" name="Image 2" descr="preencoded.png">    </p:cNvPr>
          <p:cNvPicPr>
            <a:picLocks noChangeAspect="1"/>
          </p:cNvPicPr>
          <p:nvPr/>
        </p:nvPicPr>
        <p:blipFill>
          <a:blip r:embed="rId3"/>
          <a:stretch>
            <a:fillRect/>
          </a:stretch>
        </p:blipFill>
        <p:spPr>
          <a:xfrm>
            <a:off x="5235893" y="4837033"/>
            <a:ext cx="566976" cy="566976"/>
          </a:xfrm>
          <a:prstGeom prst="rect">
            <a:avLst/>
          </a:prstGeom>
        </p:spPr>
      </p:pic>
      <p:sp>
        <p:nvSpPr>
          <p:cNvPr id="8" name="Text 3"/>
          <p:cNvSpPr/>
          <p:nvPr/>
        </p:nvSpPr>
        <p:spPr>
          <a:xfrm>
            <a:off x="6086356" y="4971693"/>
            <a:ext cx="3044428" cy="354330"/>
          </a:xfrm>
          <a:prstGeom prst="rect">
            <a:avLst/>
          </a:prstGeom>
          <a:noFill/>
          <a:ln/>
        </p:spPr>
        <p:txBody>
          <a:bodyPr wrap="none" lIns="0" tIns="0" rIns="0" bIns="0" rtlCol="0" anchor="t"/>
          <a:lstStyle/>
          <a:p>
            <a:pPr algn="l"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AI-Powered Detection</a:t>
            </a:r>
            <a:endParaRPr lang="en-US" sz="2200" dirty="0"/>
          </a:p>
        </p:txBody>
      </p:sp>
      <p:sp>
        <p:nvSpPr>
          <p:cNvPr id="9" name="Text 4"/>
          <p:cNvSpPr/>
          <p:nvPr/>
        </p:nvSpPr>
        <p:spPr>
          <a:xfrm>
            <a:off x="6086356" y="5462111"/>
            <a:ext cx="3308152"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Emerging AI tools analyze messages and comments to flag threats early, providing real-time protection against harassment.</a:t>
            </a:r>
            <a:endParaRPr lang="en-US" sz="1750" dirty="0"/>
          </a:p>
        </p:txBody>
      </p:sp>
      <p:pic>
        <p:nvPicPr>
          <p:cNvPr id="10" name="Image 3" descr="preencoded.png">    </p:cNvPr>
          <p:cNvPicPr>
            <a:picLocks noChangeAspect="1"/>
          </p:cNvPicPr>
          <p:nvPr/>
        </p:nvPicPr>
        <p:blipFill>
          <a:blip r:embed="rId4"/>
          <a:stretch>
            <a:fillRect/>
          </a:stretch>
        </p:blipFill>
        <p:spPr>
          <a:xfrm>
            <a:off x="9677995" y="4837033"/>
            <a:ext cx="566976" cy="566976"/>
          </a:xfrm>
          <a:prstGeom prst="rect">
            <a:avLst/>
          </a:prstGeom>
        </p:spPr>
      </p:pic>
      <p:sp>
        <p:nvSpPr>
          <p:cNvPr id="11" name="Text 5"/>
          <p:cNvSpPr/>
          <p:nvPr/>
        </p:nvSpPr>
        <p:spPr>
          <a:xfrm>
            <a:off x="10528459" y="4971693"/>
            <a:ext cx="3308033" cy="354330"/>
          </a:xfrm>
          <a:prstGeom prst="rect">
            <a:avLst/>
          </a:prstGeom>
          <a:noFill/>
          <a:ln/>
        </p:spPr>
        <p:txBody>
          <a:bodyPr wrap="none" lIns="0" tIns="0" rIns="0" bIns="0" rtlCol="0" anchor="t"/>
          <a:lstStyle/>
          <a:p>
            <a:pPr algn="l"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Expert Support Hotlines</a:t>
            </a:r>
            <a:endParaRPr lang="en-US" sz="2200" dirty="0"/>
          </a:p>
        </p:txBody>
      </p:sp>
      <p:sp>
        <p:nvSpPr>
          <p:cNvPr id="12" name="Text 6"/>
          <p:cNvSpPr/>
          <p:nvPr/>
        </p:nvSpPr>
        <p:spPr>
          <a:xfrm>
            <a:off x="10528459" y="5462111"/>
            <a:ext cx="3308152" cy="1814513"/>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Cyber Civil Rights Initiative Helpline (1-844-878-2274) provides expert guidance on removing nonconsensual content and legal options.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66844" y="366832"/>
            <a:ext cx="6195060" cy="416838"/>
          </a:xfrm>
          <a:prstGeom prst="rect">
            <a:avLst/>
          </a:prstGeom>
          <a:noFill/>
          <a:ln/>
        </p:spPr>
        <p:txBody>
          <a:bodyPr wrap="none" lIns="0" tIns="0" rIns="0" bIns="0" rtlCol="0" anchor="t"/>
          <a:lstStyle/>
          <a:p>
            <a:pPr algn="l" indent="0" marL="0">
              <a:lnSpc>
                <a:spcPts val="3250"/>
              </a:lnSpc>
              <a:buNone/>
            </a:pPr>
            <a:r>
              <a:rPr lang="en-US" sz="2600" b="1" dirty="0">
                <a:solidFill>
                  <a:srgbClr val="FFFFFF"/>
                </a:solidFill>
                <a:latin typeface="Inter Bold" pitchFamily="34" charset="0"/>
                <a:ea typeface="Inter Bold" pitchFamily="34" charset="-122"/>
                <a:cs typeface="Inter Bold" pitchFamily="34" charset="-120"/>
              </a:rPr>
              <a:t>Legal Protections &amp; Support Networks</a:t>
            </a:r>
            <a:endParaRPr lang="en-US" sz="2600" dirty="0"/>
          </a:p>
        </p:txBody>
      </p:sp>
      <p:sp>
        <p:nvSpPr>
          <p:cNvPr id="3" name="Text 1"/>
          <p:cNvSpPr/>
          <p:nvPr/>
        </p:nvSpPr>
        <p:spPr>
          <a:xfrm>
            <a:off x="466844" y="1117044"/>
            <a:ext cx="1667351" cy="208359"/>
          </a:xfrm>
          <a:prstGeom prst="rect">
            <a:avLst/>
          </a:prstGeom>
          <a:noFill/>
          <a:ln/>
        </p:spPr>
        <p:txBody>
          <a:bodyPr wrap="none" lIns="0" tIns="0" rIns="0" bIns="0" rtlCol="0" anchor="t"/>
          <a:lstStyle/>
          <a:p>
            <a:pPr algn="l" indent="0" marL="0">
              <a:lnSpc>
                <a:spcPts val="1600"/>
              </a:lnSpc>
              <a:buNone/>
            </a:pPr>
            <a:r>
              <a:rPr lang="en-US" sz="1300" b="1" dirty="0">
                <a:solidFill>
                  <a:srgbClr val="FFFFFF"/>
                </a:solidFill>
                <a:latin typeface="Inter Bold" pitchFamily="34" charset="0"/>
                <a:ea typeface="Inter Bold" pitchFamily="34" charset="-122"/>
                <a:cs typeface="Inter Bold" pitchFamily="34" charset="-120"/>
              </a:rPr>
              <a:t>Criminal Penalties</a:t>
            </a:r>
            <a:endParaRPr lang="en-US" sz="1300" dirty="0"/>
          </a:p>
        </p:txBody>
      </p:sp>
      <p:sp>
        <p:nvSpPr>
          <p:cNvPr id="4" name="Text 2"/>
          <p:cNvSpPr/>
          <p:nvPr/>
        </p:nvSpPr>
        <p:spPr>
          <a:xfrm>
            <a:off x="466844" y="1458754"/>
            <a:ext cx="6685717" cy="426720"/>
          </a:xfrm>
          <a:prstGeom prst="rect">
            <a:avLst/>
          </a:prstGeom>
          <a:noFill/>
          <a:ln/>
        </p:spPr>
        <p:txBody>
          <a:bodyPr wrap="square" lIns="0" tIns="0" rIns="0" bIns="0" rtlCol="0" anchor="t"/>
          <a:lstStyle/>
          <a:p>
            <a:pPr algn="l" indent="0" marL="0">
              <a:lnSpc>
                <a:spcPts val="1650"/>
              </a:lnSpc>
              <a:buNone/>
            </a:pPr>
            <a:r>
              <a:rPr lang="en-US" sz="1050" dirty="0">
                <a:solidFill>
                  <a:srgbClr val="E5E0DF"/>
                </a:solidFill>
                <a:latin typeface="Inter" pitchFamily="34" charset="0"/>
                <a:ea typeface="Inter" pitchFamily="34" charset="-122"/>
                <a:cs typeface="Inter" pitchFamily="34" charset="-120"/>
              </a:rPr>
              <a:t>California's Penal Code 646.9 criminalizes cyberstalking with jail time and fines. Specialized law enforcement units like LA's STAT team investigate technology-facilitated stalking cases.</a:t>
            </a:r>
            <a:endParaRPr lang="en-US" sz="1050" dirty="0"/>
          </a:p>
        </p:txBody>
      </p:sp>
      <p:pic>
        <p:nvPicPr>
          <p:cNvPr id="5" name="Image 0" descr="preencoded.png">    </p:cNvPr>
          <p:cNvPicPr>
            <a:picLocks noChangeAspect="1"/>
          </p:cNvPicPr>
          <p:nvPr/>
        </p:nvPicPr>
        <p:blipFill>
          <a:blip r:embed="rId1"/>
          <a:stretch>
            <a:fillRect/>
          </a:stretch>
        </p:blipFill>
        <p:spPr>
          <a:xfrm>
            <a:off x="466844" y="2035493"/>
            <a:ext cx="6685717" cy="6685717"/>
          </a:xfrm>
          <a:prstGeom prst="rect">
            <a:avLst/>
          </a:prstGeom>
        </p:spPr>
      </p:pic>
      <p:sp>
        <p:nvSpPr>
          <p:cNvPr id="6" name="Text 3"/>
          <p:cNvSpPr/>
          <p:nvPr/>
        </p:nvSpPr>
        <p:spPr>
          <a:xfrm>
            <a:off x="7485459" y="1117044"/>
            <a:ext cx="1667351" cy="208359"/>
          </a:xfrm>
          <a:prstGeom prst="rect">
            <a:avLst/>
          </a:prstGeom>
          <a:noFill/>
          <a:ln/>
        </p:spPr>
        <p:txBody>
          <a:bodyPr wrap="none" lIns="0" tIns="0" rIns="0" bIns="0" rtlCol="0" anchor="t"/>
          <a:lstStyle/>
          <a:p>
            <a:pPr algn="l" indent="0" marL="0">
              <a:lnSpc>
                <a:spcPts val="1600"/>
              </a:lnSpc>
              <a:buNone/>
            </a:pPr>
            <a:r>
              <a:rPr lang="en-US" sz="1300" b="1" dirty="0">
                <a:solidFill>
                  <a:srgbClr val="FFFFFF"/>
                </a:solidFill>
                <a:latin typeface="Inter Bold" pitchFamily="34" charset="0"/>
                <a:ea typeface="Inter Bold" pitchFamily="34" charset="-122"/>
                <a:cs typeface="Inter Bold" pitchFamily="34" charset="-120"/>
              </a:rPr>
              <a:t>Crisis Support</a:t>
            </a:r>
            <a:endParaRPr lang="en-US" sz="1300" dirty="0"/>
          </a:p>
        </p:txBody>
      </p:sp>
      <p:sp>
        <p:nvSpPr>
          <p:cNvPr id="7" name="Text 4"/>
          <p:cNvSpPr/>
          <p:nvPr/>
        </p:nvSpPr>
        <p:spPr>
          <a:xfrm>
            <a:off x="7485459" y="1458754"/>
            <a:ext cx="6685717" cy="426720"/>
          </a:xfrm>
          <a:prstGeom prst="rect">
            <a:avLst/>
          </a:prstGeom>
          <a:noFill/>
          <a:ln/>
        </p:spPr>
        <p:txBody>
          <a:bodyPr wrap="square" lIns="0" tIns="0" rIns="0" bIns="0" rtlCol="0" anchor="t"/>
          <a:lstStyle/>
          <a:p>
            <a:pPr algn="l" indent="0" marL="0">
              <a:lnSpc>
                <a:spcPts val="1650"/>
              </a:lnSpc>
              <a:buNone/>
            </a:pPr>
            <a:r>
              <a:rPr lang="en-US" sz="1050" dirty="0">
                <a:solidFill>
                  <a:srgbClr val="E5E0DF"/>
                </a:solidFill>
                <a:latin typeface="Inter" pitchFamily="34" charset="0"/>
                <a:ea typeface="Inter" pitchFamily="34" charset="-122"/>
                <a:cs typeface="Inter" pitchFamily="34" charset="-120"/>
              </a:rPr>
              <a:t>National and community helplines offer confidential crisis intervention and advocacy services for survivors.</a:t>
            </a:r>
            <a:endParaRPr lang="en-US" sz="1050" dirty="0"/>
          </a:p>
        </p:txBody>
      </p:sp>
      <p:sp>
        <p:nvSpPr>
          <p:cNvPr id="8" name="Text 5"/>
          <p:cNvSpPr/>
          <p:nvPr/>
        </p:nvSpPr>
        <p:spPr>
          <a:xfrm>
            <a:off x="7485459" y="2005489"/>
            <a:ext cx="6685717" cy="21336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E5E0DF"/>
                </a:solidFill>
                <a:latin typeface="Inter" pitchFamily="34" charset="0"/>
                <a:ea typeface="Inter" pitchFamily="34" charset="-122"/>
                <a:cs typeface="Inter" pitchFamily="34" charset="-120"/>
              </a:rPr>
              <a:t>National Domestic Violence Hotline</a:t>
            </a:r>
            <a:endParaRPr lang="en-US" sz="1050" dirty="0"/>
          </a:p>
        </p:txBody>
      </p:sp>
      <p:sp>
        <p:nvSpPr>
          <p:cNvPr id="9" name="Text 6"/>
          <p:cNvSpPr/>
          <p:nvPr/>
        </p:nvSpPr>
        <p:spPr>
          <a:xfrm>
            <a:off x="7485459" y="2265521"/>
            <a:ext cx="6685717" cy="21336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E5E0DF"/>
                </a:solidFill>
                <a:latin typeface="Inter" pitchFamily="34" charset="0"/>
                <a:ea typeface="Inter" pitchFamily="34" charset="-122"/>
                <a:cs typeface="Inter" pitchFamily="34" charset="-120"/>
              </a:rPr>
              <a:t>StrongHearts Native Helpline</a:t>
            </a:r>
            <a:endParaRPr lang="en-US" sz="1050" dirty="0"/>
          </a:p>
        </p:txBody>
      </p:sp>
      <p:sp>
        <p:nvSpPr>
          <p:cNvPr id="10" name="Text 7"/>
          <p:cNvSpPr/>
          <p:nvPr/>
        </p:nvSpPr>
        <p:spPr>
          <a:xfrm>
            <a:off x="7485459" y="2525554"/>
            <a:ext cx="6685717" cy="213360"/>
          </a:xfrm>
          <a:prstGeom prst="rect">
            <a:avLst/>
          </a:prstGeom>
          <a:noFill/>
          <a:ln/>
        </p:spPr>
        <p:txBody>
          <a:bodyPr wrap="none" lIns="0" tIns="0" rIns="0" bIns="0" rtlCol="0" anchor="t"/>
          <a:lstStyle/>
          <a:p>
            <a:pPr algn="l" marL="342900" indent="-342900">
              <a:lnSpc>
                <a:spcPts val="1650"/>
              </a:lnSpc>
              <a:buSzPct val="100000"/>
              <a:buChar char="•"/>
            </a:pPr>
            <a:r>
              <a:rPr lang="en-US" sz="1050" dirty="0">
                <a:solidFill>
                  <a:srgbClr val="E5E0DF"/>
                </a:solidFill>
                <a:latin typeface="Inter" pitchFamily="34" charset="0"/>
                <a:ea typeface="Inter" pitchFamily="34" charset="-122"/>
                <a:cs typeface="Inter" pitchFamily="34" charset="-120"/>
              </a:rPr>
              <a:t>Local survivor advocacy centers</a:t>
            </a:r>
            <a:endParaRPr lang="en-US" sz="1050" dirty="0"/>
          </a:p>
        </p:txBody>
      </p:sp>
      <p:pic>
        <p:nvPicPr>
          <p:cNvPr id="11" name="Image 1" descr="preencoded.png">    </p:cNvPr>
          <p:cNvPicPr>
            <a:picLocks noChangeAspect="1"/>
          </p:cNvPicPr>
          <p:nvPr/>
        </p:nvPicPr>
        <p:blipFill>
          <a:blip r:embed="rId2"/>
          <a:stretch>
            <a:fillRect/>
          </a:stretch>
        </p:blipFill>
        <p:spPr>
          <a:xfrm>
            <a:off x="7485459" y="2888933"/>
            <a:ext cx="6685717" cy="668571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28819"/>
            <a:ext cx="11995190" cy="708779"/>
          </a:xfrm>
          <a:prstGeom prst="rect">
            <a:avLst/>
          </a:prstGeom>
          <a:noFill/>
          <a:ln/>
        </p:spPr>
        <p:txBody>
          <a:bodyPr wrap="none" lIns="0" tIns="0" rIns="0" bIns="0" rtlCol="0" anchor="t"/>
          <a:lstStyle/>
          <a:p>
            <a:pPr algn="l" indent="0" marL="0">
              <a:lnSpc>
                <a:spcPts val="5550"/>
              </a:lnSpc>
              <a:buNone/>
            </a:pPr>
            <a:r>
              <a:rPr lang="en-US" sz="4450" b="1" dirty="0">
                <a:solidFill>
                  <a:srgbClr val="FFFFFF"/>
                </a:solidFill>
                <a:latin typeface="Inter Bold" pitchFamily="34" charset="0"/>
                <a:ea typeface="Inter Bold" pitchFamily="34" charset="-122"/>
                <a:cs typeface="Inter Bold" pitchFamily="34" charset="-120"/>
              </a:rPr>
              <a:t>How You Can Stay Safe and Support Others</a:t>
            </a:r>
            <a:endParaRPr lang="en-US" sz="4450" dirty="0"/>
          </a:p>
        </p:txBody>
      </p:sp>
      <p:pic>
        <p:nvPicPr>
          <p:cNvPr id="3" name="Image 0" descr="preencoded.png">    </p:cNvPr>
          <p:cNvPicPr>
            <a:picLocks noChangeAspect="1"/>
          </p:cNvPicPr>
          <p:nvPr/>
        </p:nvPicPr>
        <p:blipFill>
          <a:blip r:embed="rId1"/>
          <a:stretch>
            <a:fillRect/>
          </a:stretch>
        </p:blipFill>
        <p:spPr>
          <a:xfrm>
            <a:off x="793790" y="2191226"/>
            <a:ext cx="1134070" cy="1669852"/>
          </a:xfrm>
          <a:prstGeom prst="rect">
            <a:avLst/>
          </a:prstGeom>
        </p:spPr>
      </p:pic>
      <p:sp>
        <p:nvSpPr>
          <p:cNvPr id="4" name="Text 1"/>
          <p:cNvSpPr/>
          <p:nvPr/>
        </p:nvSpPr>
        <p:spPr>
          <a:xfrm>
            <a:off x="2154674" y="2418040"/>
            <a:ext cx="3495675" cy="354330"/>
          </a:xfrm>
          <a:prstGeom prst="rect">
            <a:avLst/>
          </a:prstGeom>
          <a:noFill/>
          <a:ln/>
        </p:spPr>
        <p:txBody>
          <a:bodyPr wrap="none" lIns="0" tIns="0" rIns="0" bIns="0" rtlCol="0" anchor="t"/>
          <a:lstStyle/>
          <a:p>
            <a:pPr algn="l"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Strengthen Your Security</a:t>
            </a:r>
            <a:endParaRPr lang="en-US" sz="2200" dirty="0"/>
          </a:p>
        </p:txBody>
      </p:sp>
      <p:sp>
        <p:nvSpPr>
          <p:cNvPr id="5" name="Text 2"/>
          <p:cNvSpPr/>
          <p:nvPr/>
        </p:nvSpPr>
        <p:spPr>
          <a:xfrm>
            <a:off x="2154674" y="2908459"/>
            <a:ext cx="1168193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Regularly update passwords and enable two-factor authentication on all accounts. Use unique, strong passwords for each platform.</a:t>
            </a:r>
            <a:endParaRPr lang="en-US" sz="1750" dirty="0"/>
          </a:p>
        </p:txBody>
      </p:sp>
      <p:pic>
        <p:nvPicPr>
          <p:cNvPr id="6" name="Image 1" descr="preencoded.png">    </p:cNvPr>
          <p:cNvPicPr>
            <a:picLocks noChangeAspect="1"/>
          </p:cNvPicPr>
          <p:nvPr/>
        </p:nvPicPr>
        <p:blipFill>
          <a:blip r:embed="rId2"/>
          <a:stretch>
            <a:fillRect/>
          </a:stretch>
        </p:blipFill>
        <p:spPr>
          <a:xfrm>
            <a:off x="793790" y="3861078"/>
            <a:ext cx="1134070" cy="1669852"/>
          </a:xfrm>
          <a:prstGeom prst="rect">
            <a:avLst/>
          </a:prstGeom>
        </p:spPr>
      </p:pic>
      <p:sp>
        <p:nvSpPr>
          <p:cNvPr id="7" name="Text 3"/>
          <p:cNvSpPr/>
          <p:nvPr/>
        </p:nvSpPr>
        <p:spPr>
          <a:xfrm>
            <a:off x="2154674" y="4087892"/>
            <a:ext cx="3096220" cy="354330"/>
          </a:xfrm>
          <a:prstGeom prst="rect">
            <a:avLst/>
          </a:prstGeom>
          <a:noFill/>
          <a:ln/>
        </p:spPr>
        <p:txBody>
          <a:bodyPr wrap="none" lIns="0" tIns="0" rIns="0" bIns="0" rtlCol="0" anchor="t"/>
          <a:lstStyle/>
          <a:p>
            <a:pPr algn="l"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Educate Your Network</a:t>
            </a:r>
            <a:endParaRPr lang="en-US" sz="2200" dirty="0"/>
          </a:p>
        </p:txBody>
      </p:sp>
      <p:sp>
        <p:nvSpPr>
          <p:cNvPr id="8" name="Text 4"/>
          <p:cNvSpPr/>
          <p:nvPr/>
        </p:nvSpPr>
        <p:spPr>
          <a:xfrm>
            <a:off x="2154674" y="4578310"/>
            <a:ext cx="1168193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Share digital privacy and stalking risk awareness using resources from TechSafety.org and WomensMediaCenter with friends and family.</a:t>
            </a:r>
            <a:endParaRPr lang="en-US" sz="1750" dirty="0"/>
          </a:p>
        </p:txBody>
      </p:sp>
      <p:pic>
        <p:nvPicPr>
          <p:cNvPr id="9" name="Image 2" descr="preencoded.png">    </p:cNvPr>
          <p:cNvPicPr>
            <a:picLocks noChangeAspect="1"/>
          </p:cNvPicPr>
          <p:nvPr/>
        </p:nvPicPr>
        <p:blipFill>
          <a:blip r:embed="rId3"/>
          <a:stretch>
            <a:fillRect/>
          </a:stretch>
        </p:blipFill>
        <p:spPr>
          <a:xfrm>
            <a:off x="793790" y="5530929"/>
            <a:ext cx="1134070" cy="1669852"/>
          </a:xfrm>
          <a:prstGeom prst="rect">
            <a:avLst/>
          </a:prstGeom>
        </p:spPr>
      </p:pic>
      <p:sp>
        <p:nvSpPr>
          <p:cNvPr id="10" name="Text 5"/>
          <p:cNvSpPr/>
          <p:nvPr/>
        </p:nvSpPr>
        <p:spPr>
          <a:xfrm>
            <a:off x="2154674" y="5757743"/>
            <a:ext cx="2933938" cy="354330"/>
          </a:xfrm>
          <a:prstGeom prst="rect">
            <a:avLst/>
          </a:prstGeom>
          <a:noFill/>
          <a:ln/>
        </p:spPr>
        <p:txBody>
          <a:bodyPr wrap="none" lIns="0" tIns="0" rIns="0" bIns="0" rtlCol="0" anchor="t"/>
          <a:lstStyle/>
          <a:p>
            <a:pPr algn="l" indent="0" marL="0">
              <a:lnSpc>
                <a:spcPts val="2750"/>
              </a:lnSpc>
              <a:buNone/>
            </a:pPr>
            <a:r>
              <a:rPr lang="en-US" sz="2200" b="1" dirty="0">
                <a:solidFill>
                  <a:srgbClr val="E5E0DF"/>
                </a:solidFill>
                <a:latin typeface="Inter Bold" pitchFamily="34" charset="0"/>
                <a:ea typeface="Inter Bold" pitchFamily="34" charset="-122"/>
                <a:cs typeface="Inter Bold" pitchFamily="34" charset="-120"/>
              </a:rPr>
              <a:t>Advocate for Change</a:t>
            </a:r>
            <a:endParaRPr lang="en-US" sz="2200" dirty="0"/>
          </a:p>
        </p:txBody>
      </p:sp>
      <p:sp>
        <p:nvSpPr>
          <p:cNvPr id="11" name="Text 6"/>
          <p:cNvSpPr/>
          <p:nvPr/>
        </p:nvSpPr>
        <p:spPr>
          <a:xfrm>
            <a:off x="2154674" y="6248162"/>
            <a:ext cx="11681936" cy="725805"/>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Inter" pitchFamily="34" charset="0"/>
                <a:ea typeface="Inter" pitchFamily="34" charset="-122"/>
                <a:cs typeface="Inter" pitchFamily="34" charset="-120"/>
              </a:rPr>
              <a:t>Support stronger tech industry policies and government action to protect women online through advocacy and community engagement.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27594" y="701993"/>
            <a:ext cx="5119211" cy="6825615"/>
          </a:xfrm>
          <a:prstGeom prst="rect">
            <a:avLst/>
          </a:prstGeom>
        </p:spPr>
      </p:pic>
      <p:sp>
        <p:nvSpPr>
          <p:cNvPr id="4" name="Text 0"/>
          <p:cNvSpPr/>
          <p:nvPr/>
        </p:nvSpPr>
        <p:spPr>
          <a:xfrm>
            <a:off x="513993" y="521375"/>
            <a:ext cx="8116014" cy="917972"/>
          </a:xfrm>
          <a:prstGeom prst="rect">
            <a:avLst/>
          </a:prstGeom>
          <a:noFill/>
          <a:ln/>
        </p:spPr>
        <p:txBody>
          <a:bodyPr wrap="square" lIns="0" tIns="0" rIns="0" bIns="0" rtlCol="0" anchor="t"/>
          <a:lstStyle/>
          <a:p>
            <a:pPr algn="l" indent="0" marL="0">
              <a:lnSpc>
                <a:spcPts val="3600"/>
              </a:lnSpc>
              <a:buNone/>
            </a:pPr>
            <a:r>
              <a:rPr lang="en-US" sz="2850" b="1" dirty="0">
                <a:solidFill>
                  <a:srgbClr val="FFFFFF"/>
                </a:solidFill>
                <a:latin typeface="Inter Bold" pitchFamily="34" charset="0"/>
                <a:ea typeface="Inter Bold" pitchFamily="34" charset="-122"/>
                <a:cs typeface="Inter Bold" pitchFamily="34" charset="-120"/>
              </a:rPr>
              <a:t>Together, We Can Create a Safer Digital World</a:t>
            </a:r>
            <a:endParaRPr lang="en-US" sz="2850" dirty="0"/>
          </a:p>
        </p:txBody>
      </p:sp>
      <p:sp>
        <p:nvSpPr>
          <p:cNvPr id="5" name="Text 1"/>
          <p:cNvSpPr/>
          <p:nvPr/>
        </p:nvSpPr>
        <p:spPr>
          <a:xfrm>
            <a:off x="513993" y="1659612"/>
            <a:ext cx="8116014" cy="705088"/>
          </a:xfrm>
          <a:prstGeom prst="rect">
            <a:avLst/>
          </a:prstGeom>
          <a:noFill/>
          <a:ln/>
        </p:spPr>
        <p:txBody>
          <a:bodyPr wrap="square" lIns="0" tIns="0" rIns="0" bIns="0" rtlCol="0" anchor="t"/>
          <a:lstStyle/>
          <a:p>
            <a:pPr algn="l" indent="0" marL="0">
              <a:lnSpc>
                <a:spcPts val="1850"/>
              </a:lnSpc>
              <a:buNone/>
            </a:pPr>
            <a:r>
              <a:rPr lang="en-US" sz="1150" dirty="0">
                <a:solidFill>
                  <a:srgbClr val="E5E0DF"/>
                </a:solidFill>
                <a:latin typeface="Inter" pitchFamily="34" charset="0"/>
                <a:ea typeface="Inter" pitchFamily="34" charset="-122"/>
                <a:cs typeface="Inter" pitchFamily="34" charset="-120"/>
              </a:rPr>
              <a:t>SafeGuard is dedicated to providing comprehensive protection through proactive privacy audits, advanced harassment detection, and immediate access to emergency resources. We empower women to navigate the digital landscape with confidence and security.</a:t>
            </a:r>
            <a:endParaRPr lang="en-US" sz="1150" dirty="0"/>
          </a:p>
        </p:txBody>
      </p:sp>
      <p:sp>
        <p:nvSpPr>
          <p:cNvPr id="6" name="Text 2"/>
          <p:cNvSpPr/>
          <p:nvPr/>
        </p:nvSpPr>
        <p:spPr>
          <a:xfrm>
            <a:off x="513993" y="2584966"/>
            <a:ext cx="2937629" cy="367070"/>
          </a:xfrm>
          <a:prstGeom prst="rect">
            <a:avLst/>
          </a:prstGeom>
          <a:noFill/>
          <a:ln/>
        </p:spPr>
        <p:txBody>
          <a:bodyPr wrap="none" lIns="0" tIns="0" rIns="0" bIns="0" rtlCol="0" anchor="t"/>
          <a:lstStyle/>
          <a:p>
            <a:pPr algn="l" indent="0" marL="0">
              <a:lnSpc>
                <a:spcPts val="2850"/>
              </a:lnSpc>
              <a:buNone/>
            </a:pPr>
            <a:r>
              <a:rPr lang="en-US" sz="2300" b="1" dirty="0">
                <a:solidFill>
                  <a:srgbClr val="FFFFFF"/>
                </a:solidFill>
                <a:latin typeface="Inter Bold" pitchFamily="34" charset="0"/>
                <a:ea typeface="Inter Bold" pitchFamily="34" charset="-122"/>
                <a:cs typeface="Inter Bold" pitchFamily="34" charset="-120"/>
              </a:rPr>
              <a:t>Take Action Now:</a:t>
            </a:r>
            <a:endParaRPr lang="en-US" sz="2300" dirty="0"/>
          </a:p>
        </p:txBody>
      </p:sp>
      <p:pic>
        <p:nvPicPr>
          <p:cNvPr id="7" name="Image 2" descr="preencoded.png">    </p:cNvPr>
          <p:cNvPicPr>
            <a:picLocks noChangeAspect="1"/>
          </p:cNvPicPr>
          <p:nvPr/>
        </p:nvPicPr>
        <p:blipFill>
          <a:blip r:embed="rId3"/>
          <a:stretch>
            <a:fillRect/>
          </a:stretch>
        </p:blipFill>
        <p:spPr>
          <a:xfrm>
            <a:off x="513993" y="3172301"/>
            <a:ext cx="8116014" cy="587454"/>
          </a:xfrm>
          <a:prstGeom prst="rect">
            <a:avLst/>
          </a:prstGeom>
        </p:spPr>
      </p:pic>
      <p:sp>
        <p:nvSpPr>
          <p:cNvPr id="8" name="Text 3"/>
          <p:cNvSpPr/>
          <p:nvPr/>
        </p:nvSpPr>
        <p:spPr>
          <a:xfrm>
            <a:off x="660797" y="3906560"/>
            <a:ext cx="1835944" cy="229433"/>
          </a:xfrm>
          <a:prstGeom prst="rect">
            <a:avLst/>
          </a:prstGeom>
          <a:noFill/>
          <a:ln/>
        </p:spPr>
        <p:txBody>
          <a:bodyPr wrap="none" lIns="0" tIns="0" rIns="0" bIns="0" rtlCol="0" anchor="t"/>
          <a:lstStyle/>
          <a:p>
            <a:pPr algn="l" indent="0" marL="0">
              <a:lnSpc>
                <a:spcPts val="1800"/>
              </a:lnSpc>
              <a:buNone/>
            </a:pPr>
            <a:r>
              <a:rPr lang="en-US" sz="1400" b="1" dirty="0">
                <a:solidFill>
                  <a:srgbClr val="E5E0DF"/>
                </a:solidFill>
                <a:latin typeface="Inter Bold" pitchFamily="34" charset="0"/>
                <a:ea typeface="Inter Bold" pitchFamily="34" charset="-122"/>
                <a:cs typeface="Inter Bold" pitchFamily="34" charset="-120"/>
              </a:rPr>
              <a:t>Visit SafeGuard</a:t>
            </a:r>
            <a:endParaRPr lang="en-US" sz="1400" dirty="0"/>
          </a:p>
        </p:txBody>
      </p:sp>
      <p:sp>
        <p:nvSpPr>
          <p:cNvPr id="9" name="Text 4"/>
          <p:cNvSpPr/>
          <p:nvPr/>
        </p:nvSpPr>
        <p:spPr>
          <a:xfrm>
            <a:off x="660797" y="4224099"/>
            <a:ext cx="7822406" cy="235029"/>
          </a:xfrm>
          <a:prstGeom prst="rect">
            <a:avLst/>
          </a:prstGeom>
          <a:noFill/>
          <a:ln/>
        </p:spPr>
        <p:txBody>
          <a:bodyPr wrap="none" lIns="0" tIns="0" rIns="0" bIns="0" rtlCol="0" anchor="t"/>
          <a:lstStyle/>
          <a:p>
            <a:pPr algn="l" indent="0" marL="0">
              <a:lnSpc>
                <a:spcPts val="1850"/>
              </a:lnSpc>
              <a:buNone/>
            </a:pPr>
            <a:r>
              <a:rPr lang="en-US" sz="1150" dirty="0">
                <a:solidFill>
                  <a:srgbClr val="E5E0DF"/>
                </a:solidFill>
                <a:latin typeface="Inter" pitchFamily="34" charset="0"/>
                <a:ea typeface="Inter" pitchFamily="34" charset="-122"/>
                <a:cs typeface="Inter" pitchFamily="34" charset="-120"/>
              </a:rPr>
              <a:t>Get started with SafeGuard today to protect your digital presence and ensure your online safety.</a:t>
            </a:r>
            <a:endParaRPr lang="en-US" sz="1150" dirty="0"/>
          </a:p>
        </p:txBody>
      </p:sp>
      <p:pic>
        <p:nvPicPr>
          <p:cNvPr id="10" name="Image 3" descr="preencoded.png">    </p:cNvPr>
          <p:cNvPicPr>
            <a:picLocks noChangeAspect="1"/>
          </p:cNvPicPr>
          <p:nvPr/>
        </p:nvPicPr>
        <p:blipFill>
          <a:blip r:embed="rId4"/>
          <a:stretch>
            <a:fillRect/>
          </a:stretch>
        </p:blipFill>
        <p:spPr>
          <a:xfrm>
            <a:off x="513993" y="4605933"/>
            <a:ext cx="8116014" cy="587454"/>
          </a:xfrm>
          <a:prstGeom prst="rect">
            <a:avLst/>
          </a:prstGeom>
        </p:spPr>
      </p:pic>
      <p:sp>
        <p:nvSpPr>
          <p:cNvPr id="11" name="Text 5"/>
          <p:cNvSpPr/>
          <p:nvPr/>
        </p:nvSpPr>
        <p:spPr>
          <a:xfrm>
            <a:off x="660797" y="5340191"/>
            <a:ext cx="2034897" cy="229433"/>
          </a:xfrm>
          <a:prstGeom prst="rect">
            <a:avLst/>
          </a:prstGeom>
          <a:noFill/>
          <a:ln/>
        </p:spPr>
        <p:txBody>
          <a:bodyPr wrap="none" lIns="0" tIns="0" rIns="0" bIns="0" rtlCol="0" anchor="t"/>
          <a:lstStyle/>
          <a:p>
            <a:pPr algn="l" indent="0" marL="0">
              <a:lnSpc>
                <a:spcPts val="1800"/>
              </a:lnSpc>
              <a:buNone/>
            </a:pPr>
            <a:r>
              <a:rPr lang="en-US" sz="1400" b="1" dirty="0">
                <a:solidFill>
                  <a:srgbClr val="E5E0DF"/>
                </a:solidFill>
                <a:latin typeface="Inter Bold" pitchFamily="34" charset="0"/>
                <a:ea typeface="Inter Bold" pitchFamily="34" charset="-122"/>
                <a:cs typeface="Inter Bold" pitchFamily="34" charset="-120"/>
              </a:rPr>
              <a:t>Share Your Knowledge</a:t>
            </a:r>
            <a:endParaRPr lang="en-US" sz="1400" dirty="0"/>
          </a:p>
        </p:txBody>
      </p:sp>
      <p:sp>
        <p:nvSpPr>
          <p:cNvPr id="12" name="Text 6"/>
          <p:cNvSpPr/>
          <p:nvPr/>
        </p:nvSpPr>
        <p:spPr>
          <a:xfrm>
            <a:off x="660797" y="5657731"/>
            <a:ext cx="7822406" cy="235029"/>
          </a:xfrm>
          <a:prstGeom prst="rect">
            <a:avLst/>
          </a:prstGeom>
          <a:noFill/>
          <a:ln/>
        </p:spPr>
        <p:txBody>
          <a:bodyPr wrap="none" lIns="0" tIns="0" rIns="0" bIns="0" rtlCol="0" anchor="t"/>
          <a:lstStyle/>
          <a:p>
            <a:pPr algn="l" indent="0" marL="0">
              <a:lnSpc>
                <a:spcPts val="1850"/>
              </a:lnSpc>
              <a:buNone/>
            </a:pPr>
            <a:r>
              <a:rPr lang="en-US" sz="1150" dirty="0">
                <a:solidFill>
                  <a:srgbClr val="E5E0DF"/>
                </a:solidFill>
                <a:latin typeface="Inter" pitchFamily="34" charset="0"/>
                <a:ea typeface="Inter" pitchFamily="34" charset="-122"/>
                <a:cs typeface="Inter" pitchFamily="34" charset="-120"/>
              </a:rPr>
              <a:t>Spread awareness about digital safety best practices and the importance of privacy to your friends and family.</a:t>
            </a:r>
            <a:endParaRPr lang="en-US" sz="1150" dirty="0"/>
          </a:p>
        </p:txBody>
      </p:sp>
      <p:pic>
        <p:nvPicPr>
          <p:cNvPr id="13" name="Image 4" descr="preencoded.png">    </p:cNvPr>
          <p:cNvPicPr>
            <a:picLocks noChangeAspect="1"/>
          </p:cNvPicPr>
          <p:nvPr/>
        </p:nvPicPr>
        <p:blipFill>
          <a:blip r:embed="rId5"/>
          <a:stretch>
            <a:fillRect/>
          </a:stretch>
        </p:blipFill>
        <p:spPr>
          <a:xfrm>
            <a:off x="513993" y="6039564"/>
            <a:ext cx="8116014" cy="587454"/>
          </a:xfrm>
          <a:prstGeom prst="rect">
            <a:avLst/>
          </a:prstGeom>
        </p:spPr>
      </p:pic>
      <p:sp>
        <p:nvSpPr>
          <p:cNvPr id="14" name="Text 7"/>
          <p:cNvSpPr/>
          <p:nvPr/>
        </p:nvSpPr>
        <p:spPr>
          <a:xfrm>
            <a:off x="660797" y="6773823"/>
            <a:ext cx="1902857" cy="229433"/>
          </a:xfrm>
          <a:prstGeom prst="rect">
            <a:avLst/>
          </a:prstGeom>
          <a:noFill/>
          <a:ln/>
        </p:spPr>
        <p:txBody>
          <a:bodyPr wrap="none" lIns="0" tIns="0" rIns="0" bIns="0" rtlCol="0" anchor="t"/>
          <a:lstStyle/>
          <a:p>
            <a:pPr algn="l" indent="0" marL="0">
              <a:lnSpc>
                <a:spcPts val="1800"/>
              </a:lnSpc>
              <a:buNone/>
            </a:pPr>
            <a:r>
              <a:rPr lang="en-US" sz="1400" b="1" dirty="0">
                <a:solidFill>
                  <a:srgbClr val="E5E0DF"/>
                </a:solidFill>
                <a:latin typeface="Inter Bold" pitchFamily="34" charset="0"/>
                <a:ea typeface="Inter Bold" pitchFamily="34" charset="-122"/>
                <a:cs typeface="Inter Bold" pitchFamily="34" charset="-120"/>
              </a:rPr>
              <a:t>Advocate for Policies</a:t>
            </a:r>
            <a:endParaRPr lang="en-US" sz="1400" dirty="0"/>
          </a:p>
        </p:txBody>
      </p:sp>
      <p:sp>
        <p:nvSpPr>
          <p:cNvPr id="15" name="Text 8"/>
          <p:cNvSpPr/>
          <p:nvPr/>
        </p:nvSpPr>
        <p:spPr>
          <a:xfrm>
            <a:off x="660797" y="7091363"/>
            <a:ext cx="7822406" cy="470059"/>
          </a:xfrm>
          <a:prstGeom prst="rect">
            <a:avLst/>
          </a:prstGeom>
          <a:noFill/>
          <a:ln/>
        </p:spPr>
        <p:txBody>
          <a:bodyPr wrap="square" lIns="0" tIns="0" rIns="0" bIns="0" rtlCol="0" anchor="t"/>
          <a:lstStyle/>
          <a:p>
            <a:pPr algn="l" indent="0" marL="0">
              <a:lnSpc>
                <a:spcPts val="1850"/>
              </a:lnSpc>
              <a:buNone/>
            </a:pPr>
            <a:r>
              <a:rPr lang="en-US" sz="1150" dirty="0">
                <a:solidFill>
                  <a:srgbClr val="E5E0DF"/>
                </a:solidFill>
                <a:latin typeface="Inter" pitchFamily="34" charset="0"/>
                <a:ea typeface="Inter" pitchFamily="34" charset="-122"/>
                <a:cs typeface="Inter" pitchFamily="34" charset="-120"/>
              </a:rPr>
              <a:t>Join us in advocating for stronger online safety policies and tech industry accountability to create a safer environment for everyone.</a:t>
            </a:r>
            <a:endParaRPr lang="en-US" sz="11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2025-09-15T16:02:53Z</dcterms:created>
  <dcterms:modified xsi:type="dcterms:W3CDTF">2025-09-15T16:02:53Z</dcterms:modified>
</cp:coreProperties>
</file>